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60" r:id="rId4"/>
    <p:sldId id="306" r:id="rId5"/>
    <p:sldId id="440" r:id="rId6"/>
    <p:sldId id="332" r:id="rId7"/>
    <p:sldId id="423" r:id="rId8"/>
    <p:sldId id="431" r:id="rId9"/>
    <p:sldId id="424" r:id="rId10"/>
    <p:sldId id="429" r:id="rId11"/>
    <p:sldId id="425" r:id="rId12"/>
    <p:sldId id="430" r:id="rId13"/>
    <p:sldId id="426" r:id="rId14"/>
    <p:sldId id="427" r:id="rId15"/>
    <p:sldId id="432" r:id="rId16"/>
    <p:sldId id="433" r:id="rId17"/>
    <p:sldId id="434" r:id="rId18"/>
    <p:sldId id="412" r:id="rId19"/>
    <p:sldId id="411" r:id="rId20"/>
    <p:sldId id="413" r:id="rId21"/>
    <p:sldId id="435" r:id="rId22"/>
    <p:sldId id="418" r:id="rId23"/>
    <p:sldId id="397" r:id="rId24"/>
    <p:sldId id="398" r:id="rId25"/>
    <p:sldId id="436" r:id="rId26"/>
    <p:sldId id="380" r:id="rId27"/>
    <p:sldId id="381" r:id="rId28"/>
    <p:sldId id="384" r:id="rId29"/>
    <p:sldId id="386" r:id="rId30"/>
    <p:sldId id="389" r:id="rId31"/>
    <p:sldId id="387" r:id="rId32"/>
    <p:sldId id="390" r:id="rId33"/>
    <p:sldId id="388" r:id="rId34"/>
    <p:sldId id="437" r:id="rId35"/>
    <p:sldId id="438" r:id="rId36"/>
    <p:sldId id="439" r:id="rId37"/>
    <p:sldId id="276" r:id="rId38"/>
    <p:sldId id="275" r:id="rId39"/>
    <p:sldId id="369" r:id="rId40"/>
    <p:sldId id="277" r:id="rId41"/>
    <p:sldId id="284" r:id="rId42"/>
    <p:sldId id="283" r:id="rId4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cy" initials="S" lastIdx="0" clrIdx="0"/>
  <p:cmAuthor id="1" name="TBI" initials="T" lastIdx="0" clrIdx="1">
    <p:extLst>
      <p:ext uri="{19B8F6BF-5375-455C-9EA6-DF929625EA0E}">
        <p15:presenceInfo xmlns="" xmlns:p15="http://schemas.microsoft.com/office/powerpoint/2012/main" userId="TB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16" autoAdjust="0"/>
    <p:restoredTop sz="91379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5FEA777F-1A71-4C7B-86CC-C057887AE883}" type="datetimeFigureOut">
              <a:rPr lang="fr-FR"/>
              <a:pPr/>
              <a:t>05/09/2023</a:t>
            </a:fld>
            <a:endParaRPr lang="fr-FR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fr-FR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5C07E6A8-5632-4869-9D28-A9813FF856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6099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1453BC-8011-4384-9534-BEBA57CB7A5B}" type="datetimeFigureOut">
              <a:rPr lang="fr-FR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FACB02-9ABD-4695-86D3-150EFC7D62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5518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53464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221439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9728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5146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100755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255746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471CA2E-2C67-47FB-AB55-D5CBA2801144}" type="slidenum">
              <a:rPr lang="fr-FR" altLang="fr-FR" smtClean="0"/>
              <a:pPr/>
              <a:t>7</a:t>
            </a:fld>
            <a:endParaRPr lang="fr-FR" altLang="fr-FR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7" y="4343839"/>
            <a:ext cx="5482479" cy="4114215"/>
          </a:xfrm>
          <a:noFill/>
          <a:ln/>
        </p:spPr>
        <p:txBody>
          <a:bodyPr wrap="none" anchor="ctr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54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395690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395690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395690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395690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86045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44E6-96F0-4414-B606-2F822091A944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110F-680C-4B44-A626-C043C641FD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1EAF-657A-4A5B-8DB9-ED4ED613BEFD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75BC-2801-4ABE-8E67-B218306CA2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8540-FC6D-420D-94BD-72F2A479F618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75DB-3956-4438-9C71-6DADA5D9D3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C359-A7BB-480B-971E-E6A7FBEB8053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B04A-A8E5-4C11-9332-292AB5372C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705A-B64A-4D0B-9DF3-C7283C6C94CE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D114-5FF8-491E-9958-156673500A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32D6-9319-4373-9646-8FA79F68BAC7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F221-AD20-4E3E-BE15-B4517E04C2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2DAE-CC07-4D7C-9AD8-19E6A778181A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A788-0999-4CA4-BCCC-E1F3B69963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D05E-37CD-4FC7-9353-812E1888E8DF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9EE1-7AF5-4804-984F-6C0FA9CC4F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860F2-5D45-4C4F-86A0-CC30952B0C1B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DF3A-E19E-48D3-8896-7FB407BA7D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5B0E-BD3E-45D4-91FA-D70B2B5D76A7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22FE-72C5-4D15-B42A-966AF9E7BD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87B7-98CD-420E-9489-38C2871E7BF4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E8D6-F278-4EE4-99F0-9250C11C58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652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765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9DFE77-0D22-4177-B44A-33016A824ACF}" type="datetime1">
              <a:rPr lang="fr-FR" smtClean="0"/>
              <a:pPr>
                <a:defRPr/>
              </a:pPr>
              <a:t>05/09/2023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AB453A-0AFC-4EC8-BD77-55D6E345E4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7657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0" r:id="rId2"/>
    <p:sldLayoutId id="2147483709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10" r:id="rId9"/>
    <p:sldLayoutId id="2147483706" r:id="rId10"/>
    <p:sldLayoutId id="2147483707" r:id="rId11"/>
  </p:sldLayoutIdLst>
  <p:transition spd="med">
    <p:random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620688"/>
            <a:ext cx="7772400" cy="216537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 smtClean="0"/>
              <a:t>REUNION DE RENTREE MONTVAL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071811"/>
            <a:ext cx="9144000" cy="378619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fr-FR" sz="3900" dirty="0" smtClean="0"/>
              <a:t> </a:t>
            </a:r>
            <a:r>
              <a:rPr lang="fr-FR" sz="4300" dirty="0" smtClean="0"/>
              <a:t>Jeudi 31 Août 2023</a:t>
            </a:r>
          </a:p>
          <a:p>
            <a:pPr marR="0">
              <a:lnSpc>
                <a:spcPct val="80000"/>
              </a:lnSpc>
            </a:pPr>
            <a:endParaRPr lang="fr-FR" sz="3900" dirty="0" smtClean="0"/>
          </a:p>
          <a:p>
            <a:pPr marR="0">
              <a:lnSpc>
                <a:spcPct val="80000"/>
              </a:lnSpc>
            </a:pPr>
            <a:endParaRPr lang="fr-FR" sz="14400" dirty="0" smtClean="0"/>
          </a:p>
          <a:p>
            <a:pPr marR="0">
              <a:lnSpc>
                <a:spcPct val="80000"/>
              </a:lnSpc>
            </a:pPr>
            <a:endParaRPr lang="fr-FR" sz="111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C110F-680C-4B44-A626-C043C641FD4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1546473" cy="219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87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    Cycle 3  2ème Partie </a:t>
            </a:r>
          </a:p>
          <a:p>
            <a:pPr marL="1587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 dirty="0">
              <a:solidFill>
                <a:schemeClr val="accent1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 </a:t>
            </a:r>
            <a:r>
              <a:rPr lang="fr-FR" sz="40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Ateliers artistiques de Gladys  </a:t>
            </a:r>
            <a:r>
              <a:rPr lang="fr-FR" sz="4000" b="1" dirty="0" err="1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BOURDON,artiste</a:t>
            </a:r>
            <a:r>
              <a:rPr lang="fr-FR" sz="40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 rémoise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           ( 2 x 2 heures ) </a:t>
            </a:r>
            <a:r>
              <a:rPr lang="fr-FR" sz="4000" b="1" dirty="0" err="1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Oct</a:t>
            </a:r>
            <a:r>
              <a:rPr lang="fr-FR" sz="40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-</a:t>
            </a:r>
            <a:r>
              <a:rPr lang="fr-FR" sz="4000" b="1" dirty="0" err="1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Nov</a:t>
            </a:r>
            <a:endParaRPr lang="fr-FR" sz="4000" b="1" dirty="0" smtClean="0">
              <a:solidFill>
                <a:srgbClr val="0070C0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800" b="1" dirty="0" smtClean="0">
              <a:latin typeface="Comic Sans MS" pitchFamily="64" charset="0"/>
              <a:ea typeface="Microsoft YaHei" pitchFamily="32" charset="-122"/>
            </a:endParaRPr>
          </a:p>
          <a:p>
            <a:pPr marL="2171700" lvl="4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 Rencontre autour du pain: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           Observation de la mie,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           réalisation de croquis  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900" b="1" dirty="0" smtClean="0"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Technique du papier 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  marbré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4000" b="1" dirty="0" smtClean="0"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4000" b="1" dirty="0" smtClean="0">
              <a:latin typeface="Comic Sans MS" pitchFamily="64" charset="0"/>
              <a:ea typeface="Microsoft YaHei" pitchFamily="3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675" y="5286375"/>
            <a:ext cx="2219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25" y="0"/>
            <a:ext cx="12858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04109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-108520" y="0"/>
            <a:ext cx="9252520" cy="669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      Cycle 2    2ème Partie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Ateliers artistiques de Matthieu </a:t>
            </a:r>
            <a:r>
              <a:rPr lang="fr-FR" sz="4400" b="1" dirty="0" err="1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PHLIPPOTEAU,designer</a:t>
            </a:r>
            <a:r>
              <a:rPr lang="fr-FR" sz="44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 rémois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    ( 2 x 2 heures ) </a:t>
            </a:r>
            <a:r>
              <a:rPr lang="fr-FR" sz="4400" b="1" dirty="0" err="1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Oct</a:t>
            </a:r>
            <a:r>
              <a:rPr lang="fr-FR" sz="44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-</a:t>
            </a:r>
            <a:r>
              <a:rPr lang="fr-FR" sz="4400" b="1" dirty="0" err="1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Nov</a:t>
            </a:r>
            <a:endParaRPr lang="fr-FR" sz="4400" b="1" dirty="0" smtClean="0">
              <a:solidFill>
                <a:srgbClr val="0070C0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latin typeface="Comic Sans MS" pitchFamily="66" charset="0"/>
                <a:ea typeface="Microsoft YaHei" pitchFamily="32" charset="-122"/>
              </a:rPr>
              <a:t>Réalisation de supports de présentation des œuvres du cycle 3 à partir du recyclage des emballages de pain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latin typeface="Comic Sans MS" pitchFamily="66" charset="0"/>
                <a:ea typeface="Microsoft YaHei" pitchFamily="32" charset="-122"/>
              </a:rPr>
              <a:t>Technique de papier mâché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latin typeface="Comic Sans MS" pitchFamily="66" charset="0"/>
                <a:ea typeface="Microsoft YaHei" pitchFamily="32" charset="-122"/>
              </a:rPr>
              <a:t>  sur câble</a:t>
            </a:r>
            <a:endParaRPr lang="fr-FR" sz="4400" b="1" dirty="0">
              <a:latin typeface="Comic Sans MS" pitchFamily="66" charset="0"/>
              <a:ea typeface="Microsoft YaHei" pitchFamily="3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153025"/>
            <a:ext cx="1371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04109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46854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Cycles 2 et 3: en complément</a:t>
            </a:r>
            <a:endParaRPr lang="fr-FR" sz="4400" b="1" dirty="0" smtClean="0">
              <a:latin typeface="Comic Sans MS" pitchFamily="64" charset="0"/>
              <a:ea typeface="Microsoft YaHei" pitchFamily="32" charset="-122"/>
            </a:endParaRPr>
          </a:p>
          <a:p>
            <a:pPr>
              <a:buFont typeface="Wingdings" pitchFamily="2" charset="2"/>
              <a:buChar char="Ø"/>
            </a:pPr>
            <a:r>
              <a:rPr lang="fr-FR" sz="4000" b="1" dirty="0" smtClean="0">
                <a:solidFill>
                  <a:srgbClr val="7030A0"/>
                </a:solidFill>
                <a:latin typeface="Comic Sans MS" pitchFamily="64" charset="0"/>
                <a:ea typeface="Microsoft YaHei" pitchFamily="32" charset="-122"/>
              </a:rPr>
              <a:t>Intervention en classe de Geoffrey </a:t>
            </a:r>
            <a:r>
              <a:rPr lang="fr-FR" sz="4000" b="1" dirty="0" err="1" smtClean="0">
                <a:solidFill>
                  <a:srgbClr val="7030A0"/>
                </a:solidFill>
                <a:latin typeface="Comic Sans MS" pitchFamily="64" charset="0"/>
                <a:ea typeface="Microsoft YaHei" pitchFamily="32" charset="-122"/>
              </a:rPr>
              <a:t>Klein,boulanger</a:t>
            </a:r>
            <a:r>
              <a:rPr lang="fr-FR" sz="4000" b="1" dirty="0" smtClean="0">
                <a:solidFill>
                  <a:srgbClr val="7030A0"/>
                </a:solidFill>
                <a:latin typeface="Comic Sans MS" pitchFamily="64" charset="0"/>
                <a:ea typeface="Microsoft YaHei" pitchFamily="32" charset="-122"/>
              </a:rPr>
              <a:t> à Villers </a:t>
            </a:r>
            <a:r>
              <a:rPr lang="fr-FR" sz="4000" b="1" dirty="0" err="1" smtClean="0">
                <a:solidFill>
                  <a:srgbClr val="7030A0"/>
                </a:solidFill>
                <a:latin typeface="Comic Sans MS" pitchFamily="64" charset="0"/>
                <a:ea typeface="Microsoft YaHei" pitchFamily="32" charset="-122"/>
              </a:rPr>
              <a:t>Allerand</a:t>
            </a:r>
            <a:r>
              <a:rPr lang="fr-FR" sz="4000" b="1" dirty="0" smtClean="0">
                <a:solidFill>
                  <a:srgbClr val="7030A0"/>
                </a:solidFill>
                <a:latin typeface="Comic Sans MS" pitchFamily="64" charset="0"/>
                <a:ea typeface="Microsoft YaHei" pitchFamily="32" charset="-122"/>
              </a:rPr>
              <a:t> </a:t>
            </a:r>
          </a:p>
          <a:p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ou accueil dans sa boulangerie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Visite de la boulangerie locale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Visite d’un moulin local </a:t>
            </a:r>
          </a:p>
          <a:p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  (</a:t>
            </a:r>
            <a:r>
              <a:rPr lang="fr-FR" sz="4000" b="1" dirty="0" err="1" smtClean="0">
                <a:latin typeface="Comic Sans MS" pitchFamily="64" charset="0"/>
                <a:ea typeface="Microsoft YaHei" pitchFamily="32" charset="-122"/>
              </a:rPr>
              <a:t>Prosnes</a:t>
            </a: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, </a:t>
            </a:r>
            <a:r>
              <a:rPr lang="fr-FR" sz="4000" b="1" dirty="0" err="1" smtClean="0">
                <a:latin typeface="Comic Sans MS" pitchFamily="64" charset="0"/>
                <a:ea typeface="Microsoft YaHei" pitchFamily="32" charset="-122"/>
              </a:rPr>
              <a:t>Aubérive</a:t>
            </a: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, Reims…)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Visite d’une minoterie </a:t>
            </a:r>
            <a:r>
              <a:rPr lang="fr-FR" sz="3500" b="1" dirty="0" smtClean="0">
                <a:latin typeface="Comic Sans MS" pitchFamily="64" charset="0"/>
                <a:ea typeface="Microsoft YaHei" pitchFamily="32" charset="-122"/>
              </a:rPr>
              <a:t>(</a:t>
            </a:r>
            <a:r>
              <a:rPr lang="fr-FR" sz="3500" b="1" dirty="0" err="1" smtClean="0">
                <a:latin typeface="Comic Sans MS" pitchFamily="64" charset="0"/>
                <a:ea typeface="Microsoft YaHei" pitchFamily="32" charset="-122"/>
              </a:rPr>
              <a:t>Heutrègiville</a:t>
            </a:r>
            <a:r>
              <a:rPr lang="fr-FR" sz="3500" b="1" dirty="0" smtClean="0">
                <a:latin typeface="Comic Sans MS" pitchFamily="64" charset="0"/>
                <a:ea typeface="Microsoft YaHei" pitchFamily="32" charset="-122"/>
              </a:rPr>
              <a:t>)</a:t>
            </a:r>
            <a:r>
              <a:rPr lang="fr-FR" sz="3200" b="1" dirty="0" smtClean="0">
                <a:latin typeface="Comic Sans MS" pitchFamily="64" charset="0"/>
                <a:ea typeface="Microsoft YaHei" pitchFamily="32" charset="-122"/>
              </a:rPr>
              <a:t>,   </a:t>
            </a:r>
          </a:p>
          <a:p>
            <a:r>
              <a:rPr lang="fr-FR" sz="3200" b="1" dirty="0" smtClean="0">
                <a:latin typeface="Comic Sans MS" pitchFamily="64" charset="0"/>
                <a:ea typeface="Microsoft YaHei" pitchFamily="32" charset="-122"/>
              </a:rPr>
              <a:t>  </a:t>
            </a: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du musée du pain (Fismes)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 smtClean="0">
                <a:solidFill>
                  <a:srgbClr val="7030A0"/>
                </a:solidFill>
                <a:latin typeface="Comic Sans MS" pitchFamily="64" charset="0"/>
                <a:ea typeface="Microsoft YaHei" pitchFamily="32" charset="-122"/>
              </a:rPr>
              <a:t>Accueil d’expos ACCUSTICA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 smtClean="0">
                <a:solidFill>
                  <a:srgbClr val="7030A0"/>
                </a:solidFill>
                <a:latin typeface="Comic Sans MS" pitchFamily="64" charset="0"/>
                <a:ea typeface="Microsoft YaHei" pitchFamily="32" charset="-122"/>
              </a:rPr>
              <a:t>Restitution au Phare de </a:t>
            </a:r>
            <a:r>
              <a:rPr lang="fr-FR" sz="4000" b="1" dirty="0" err="1" smtClean="0">
                <a:solidFill>
                  <a:srgbClr val="7030A0"/>
                </a:solidFill>
                <a:latin typeface="Comic Sans MS" pitchFamily="64" charset="0"/>
                <a:ea typeface="Microsoft YaHei" pitchFamily="32" charset="-122"/>
              </a:rPr>
              <a:t>Verzenay</a:t>
            </a:r>
            <a:endParaRPr lang="fr-FR" sz="4000" b="1" dirty="0" smtClean="0">
              <a:solidFill>
                <a:srgbClr val="7030A0"/>
              </a:solidFill>
              <a:latin typeface="Comic Sans MS" pitchFamily="64" charset="0"/>
              <a:ea typeface="Microsoft YaHei" pitchFamily="3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260648"/>
            <a:ext cx="9144000" cy="543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Cycle 1  1</a:t>
            </a:r>
            <a:r>
              <a:rPr lang="fr-FR" sz="4400" b="1" baseline="30000" dirty="0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ère</a:t>
            </a:r>
            <a:r>
              <a:rPr lang="fr-FR" sz="4400" b="1" dirty="0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 partie  (</a:t>
            </a:r>
            <a:r>
              <a:rPr lang="fr-FR" sz="4400" b="1" dirty="0" err="1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Janv</a:t>
            </a:r>
            <a:r>
              <a:rPr lang="fr-FR" sz="4400" b="1" dirty="0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-</a:t>
            </a:r>
            <a:r>
              <a:rPr lang="fr-FR" sz="4400" b="1" dirty="0" err="1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Fév</a:t>
            </a:r>
            <a:r>
              <a:rPr lang="fr-FR" sz="4400" b="1" dirty="0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)</a:t>
            </a:r>
          </a:p>
          <a:p>
            <a:pPr marL="1587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000" b="1" dirty="0" smtClean="0">
              <a:solidFill>
                <a:schemeClr val="accent1"/>
              </a:solidFill>
              <a:latin typeface="Comic Sans MS" pitchFamily="64" charset="0"/>
              <a:ea typeface="Microsoft YaHei" pitchFamily="32" charset="-122"/>
            </a:endParaRPr>
          </a:p>
          <a:p>
            <a:pPr>
              <a:buFont typeface="Wingdings" pitchFamily="2" charset="2"/>
              <a:buChar char="Ø"/>
            </a:pPr>
            <a:r>
              <a:rPr lang="fr-FR" sz="4400" b="1" dirty="0" smtClean="0">
                <a:latin typeface="Comic Sans MS" pitchFamily="64" charset="0"/>
                <a:ea typeface="Microsoft YaHei" pitchFamily="32" charset="-122"/>
              </a:rPr>
              <a:t> Intervention en classe de  </a:t>
            </a:r>
          </a:p>
          <a:p>
            <a:r>
              <a:rPr lang="fr-FR" sz="4400" b="1" dirty="0" smtClean="0">
                <a:latin typeface="Comic Sans MS" pitchFamily="64" charset="0"/>
                <a:ea typeface="Microsoft YaHei" pitchFamily="32" charset="-122"/>
              </a:rPr>
              <a:t>  Geoffrey </a:t>
            </a:r>
            <a:r>
              <a:rPr lang="fr-FR" sz="4400" b="1" dirty="0" err="1" smtClean="0">
                <a:latin typeface="Comic Sans MS" pitchFamily="64" charset="0"/>
                <a:ea typeface="Microsoft YaHei" pitchFamily="32" charset="-122"/>
              </a:rPr>
              <a:t>Klein,boulanger</a:t>
            </a:r>
            <a:r>
              <a:rPr lang="fr-FR" sz="4400" b="1" dirty="0" smtClean="0">
                <a:latin typeface="Comic Sans MS" pitchFamily="64" charset="0"/>
                <a:ea typeface="Microsoft YaHei" pitchFamily="32" charset="-122"/>
              </a:rPr>
              <a:t> à Villers-</a:t>
            </a:r>
            <a:r>
              <a:rPr lang="fr-FR" sz="4400" b="1" dirty="0" err="1" smtClean="0">
                <a:latin typeface="Comic Sans MS" pitchFamily="64" charset="0"/>
                <a:ea typeface="Microsoft YaHei" pitchFamily="32" charset="-122"/>
              </a:rPr>
              <a:t>Allerand</a:t>
            </a:r>
            <a:r>
              <a:rPr lang="fr-FR" sz="4400" b="1" dirty="0" smtClean="0">
                <a:latin typeface="Comic Sans MS" pitchFamily="64" charset="0"/>
                <a:ea typeface="Microsoft YaHei" pitchFamily="32" charset="-122"/>
              </a:rPr>
              <a:t> ou accueil dans sa boulangerie</a:t>
            </a:r>
          </a:p>
          <a:p>
            <a:endParaRPr lang="fr-FR" sz="2800" b="1" dirty="0" smtClean="0">
              <a:latin typeface="Comic Sans MS" pitchFamily="64" charset="0"/>
              <a:ea typeface="Microsoft YaHei" pitchFamily="32" charset="-122"/>
            </a:endParaRPr>
          </a:p>
          <a:p>
            <a:pPr>
              <a:buFont typeface="Wingdings" pitchFamily="2" charset="2"/>
              <a:buChar char="Ø"/>
            </a:pPr>
            <a:r>
              <a:rPr lang="fr-FR" sz="4400" b="1" dirty="0" smtClean="0">
                <a:latin typeface="Comic Sans MS" pitchFamily="64" charset="0"/>
                <a:ea typeface="Microsoft YaHei" pitchFamily="32" charset="-122"/>
              </a:rPr>
              <a:t>Visite de la </a:t>
            </a:r>
          </a:p>
          <a:p>
            <a:r>
              <a:rPr lang="fr-FR" sz="4400" b="1" dirty="0" smtClean="0">
                <a:latin typeface="Comic Sans MS" pitchFamily="64" charset="0"/>
                <a:ea typeface="Microsoft YaHei" pitchFamily="32" charset="-122"/>
              </a:rPr>
              <a:t>  boulangerie locale</a:t>
            </a:r>
          </a:p>
        </p:txBody>
      </p:sp>
      <p:sp>
        <p:nvSpPr>
          <p:cNvPr id="5122" name="AutoShape 2" descr="Accessoires de carnaval photo stock. Image du ballon, coloré - 3769848"/>
          <p:cNvSpPr>
            <a:spLocks noChangeAspect="1" noChangeArrowheads="1"/>
          </p:cNvSpPr>
          <p:nvPr/>
        </p:nvSpPr>
        <p:spPr bwMode="auto">
          <a:xfrm>
            <a:off x="179512" y="-675456"/>
            <a:ext cx="211455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060" y="3501008"/>
            <a:ext cx="3369940" cy="163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041094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252520" cy="589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Cycle 1      2ème Partie </a:t>
            </a:r>
          </a:p>
          <a:p>
            <a:pPr marL="1587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Interventions de </a:t>
            </a:r>
            <a:r>
              <a:rPr lang="fr-FR" sz="4400" b="1" dirty="0" err="1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Mathéo</a:t>
            </a:r>
            <a:r>
              <a:rPr lang="fr-FR" sz="44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 HUART          </a:t>
            </a:r>
          </a:p>
          <a:p>
            <a:pPr marL="1587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   cuisinier (2 x 2 heures)</a:t>
            </a:r>
            <a:endParaRPr lang="fr-FR" sz="4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4400" b="1" dirty="0" smtClean="0">
                <a:latin typeface="Comic Sans MS" pitchFamily="64" charset="0"/>
                <a:ea typeface="Microsoft YaHei" pitchFamily="32" charset="-122"/>
              </a:rPr>
              <a:t>Découverte de différents pains   </a:t>
            </a:r>
          </a:p>
          <a:p>
            <a:r>
              <a:rPr lang="fr-FR" sz="4400" b="1" dirty="0" smtClean="0">
                <a:latin typeface="Comic Sans MS" pitchFamily="64" charset="0"/>
                <a:ea typeface="Microsoft YaHei" pitchFamily="32" charset="-122"/>
              </a:rPr>
              <a:t> locaux: visuelle, goût, texture…</a:t>
            </a:r>
          </a:p>
          <a:p>
            <a:r>
              <a:rPr lang="fr-FR" sz="4000" b="1" i="1" dirty="0" smtClean="0">
                <a:latin typeface="Comic Sans MS" pitchFamily="64" charset="0"/>
                <a:ea typeface="Microsoft YaHei" pitchFamily="32" charset="-122"/>
              </a:rPr>
              <a:t>  Fournis par l’</a:t>
            </a:r>
            <a:r>
              <a:rPr lang="fr-FR" sz="4000" b="1" i="1" dirty="0" err="1" smtClean="0">
                <a:latin typeface="Comic Sans MS" pitchFamily="64" charset="0"/>
                <a:ea typeface="Microsoft YaHei" pitchFamily="32" charset="-122"/>
              </a:rPr>
              <a:t>enseignant-e</a:t>
            </a:r>
            <a:endParaRPr lang="fr-FR" sz="4000" b="1" i="1" dirty="0" smtClean="0">
              <a:latin typeface="Comic Sans MS" pitchFamily="64" charset="0"/>
              <a:ea typeface="Microsoft YaHei" pitchFamily="32" charset="-122"/>
            </a:endParaRPr>
          </a:p>
          <a:p>
            <a:pPr marL="1587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800" b="1" dirty="0" smtClean="0">
              <a:solidFill>
                <a:schemeClr val="accent1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latin typeface="Comic Sans MS" pitchFamily="66" charset="0"/>
                <a:ea typeface="Microsoft YaHei" pitchFamily="32" charset="-122"/>
              </a:rPr>
              <a:t>Réalisation avec les enfants de recettes à base de pain</a:t>
            </a:r>
            <a:endParaRPr lang="fr-FR" sz="4400" b="1" dirty="0">
              <a:latin typeface="Comic Sans MS" pitchFamily="66" charset="0"/>
              <a:ea typeface="Microsoft YaHei" pitchFamily="32" charset="-122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5150" y="5324475"/>
            <a:ext cx="22288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04109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3965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800" b="1" dirty="0" smtClean="0">
                <a:solidFill>
                  <a:srgbClr val="0070C0"/>
                </a:solidFill>
                <a:latin typeface="Comic Sans MS" pitchFamily="66" charset="0"/>
              </a:rPr>
              <a:t>pour aller plus loin:</a:t>
            </a:r>
          </a:p>
          <a:p>
            <a:endParaRPr lang="fr-FR" sz="1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fr-FR" sz="4000" b="1" dirty="0" smtClean="0">
                <a:solidFill>
                  <a:srgbClr val="0070C0"/>
                </a:solidFill>
                <a:latin typeface="Comic Sans MS" pitchFamily="66" charset="0"/>
              </a:rPr>
              <a:t>L’USEP </a:t>
            </a:r>
            <a:r>
              <a:rPr lang="fr-FR" sz="4000" b="1" dirty="0" smtClean="0">
                <a:latin typeface="Comic Sans MS" pitchFamily="66" charset="0"/>
              </a:rPr>
              <a:t>dispose d’outils sur l’alimentation et la pratique sportive</a:t>
            </a:r>
          </a:p>
          <a:p>
            <a:endParaRPr lang="fr-FR" sz="24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4000" b="1" dirty="0" smtClean="0">
                <a:latin typeface="Comic Sans MS" pitchFamily="66" charset="0"/>
              </a:rPr>
              <a:t>Intervention des agents du </a:t>
            </a:r>
            <a:r>
              <a:rPr lang="fr-FR" sz="4000" b="1" dirty="0" err="1" smtClean="0">
                <a:solidFill>
                  <a:srgbClr val="0070C0"/>
                </a:solidFill>
                <a:latin typeface="Comic Sans MS" pitchFamily="66" charset="0"/>
              </a:rPr>
              <a:t>Sycodec</a:t>
            </a:r>
            <a:r>
              <a:rPr lang="fr-FR" sz="4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sz="4000" b="1" dirty="0" smtClean="0">
                <a:latin typeface="Comic Sans MS" pitchFamily="66" charset="0"/>
              </a:rPr>
              <a:t>en classe sur le tri des déchets</a:t>
            </a:r>
          </a:p>
          <a:p>
            <a:endParaRPr lang="fr-FR" sz="12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En partenariat avec ACCUSTICA</a:t>
            </a:r>
          </a:p>
          <a:p>
            <a:endParaRPr lang="fr-FR" sz="12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sz="4000" b="1" dirty="0" smtClean="0">
                <a:latin typeface="Comic Sans MS" pitchFamily="66" charset="0"/>
              </a:rPr>
              <a:t>Deux expos:  </a:t>
            </a:r>
          </a:p>
          <a:p>
            <a:endParaRPr lang="fr-FR" sz="1200" b="1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4000" b="1" dirty="0" smtClean="0">
                <a:latin typeface="Comic Sans MS" pitchFamily="66" charset="0"/>
              </a:rPr>
              <a:t>L’alimentation durable</a:t>
            </a:r>
          </a:p>
          <a:p>
            <a:pPr>
              <a:buFontTx/>
              <a:buChar char="-"/>
            </a:pPr>
            <a:r>
              <a:rPr lang="fr-FR" sz="4000" b="1" dirty="0" smtClean="0">
                <a:latin typeface="Comic Sans MS" pitchFamily="66" charset="0"/>
              </a:rPr>
              <a:t>Trop de déchets dans nos poubelles</a:t>
            </a:r>
            <a:endParaRPr lang="fr-FR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 </a:t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      </a:t>
            </a:r>
            <a:r>
              <a:rPr lang="fr-FR" sz="4000" b="1" dirty="0" smtClean="0">
                <a:latin typeface="Comic Sans MS" pitchFamily="66" charset="0"/>
              </a:rPr>
              <a:t>Expo: Un enjeu planétaire,                    </a:t>
            </a:r>
            <a:br>
              <a:rPr lang="fr-FR" sz="4000" b="1" dirty="0" smtClean="0">
                <a:latin typeface="Comic Sans MS" pitchFamily="66" charset="0"/>
              </a:rPr>
            </a:br>
            <a:r>
              <a:rPr lang="fr-FR" sz="4000" b="1" dirty="0" smtClean="0">
                <a:latin typeface="Comic Sans MS" pitchFamily="66" charset="0"/>
              </a:rPr>
              <a:t> l’alimentation durable- 4 panneaux</a:t>
            </a:r>
            <a:endParaRPr lang="fr-FR" sz="4000" b="1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285" y="2924944"/>
            <a:ext cx="4383716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484784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latin typeface="Comic Sans MS" pitchFamily="66" charset="0"/>
              </a:rPr>
              <a:t>1- Les enjeux planétaires,</a:t>
            </a:r>
          </a:p>
          <a:p>
            <a:r>
              <a:rPr lang="fr-FR" sz="3600" b="1" dirty="0" smtClean="0">
                <a:latin typeface="Comic Sans MS" pitchFamily="66" charset="0"/>
              </a:rPr>
              <a:t>    vers une alimentation durable</a:t>
            </a:r>
          </a:p>
          <a:p>
            <a:endParaRPr lang="fr-FR" sz="800" b="1" dirty="0" smtClean="0">
              <a:latin typeface="Comic Sans MS" pitchFamily="66" charset="0"/>
            </a:endParaRPr>
          </a:p>
          <a:p>
            <a:r>
              <a:rPr lang="fr-FR" sz="3600" b="1" dirty="0" smtClean="0">
                <a:latin typeface="Comic Sans MS" pitchFamily="66" charset="0"/>
              </a:rPr>
              <a:t>2- Ensemble, soutenons les filières</a:t>
            </a:r>
          </a:p>
          <a:p>
            <a:r>
              <a:rPr lang="fr-FR" sz="3600" b="1" dirty="0" smtClean="0">
                <a:latin typeface="Comic Sans MS" pitchFamily="66" charset="0"/>
              </a:rPr>
              <a:t>    responsables de demain</a:t>
            </a:r>
          </a:p>
          <a:p>
            <a:endParaRPr lang="fr-FR" sz="800" b="1" dirty="0" smtClean="0">
              <a:latin typeface="Comic Sans MS" pitchFamily="66" charset="0"/>
            </a:endParaRPr>
          </a:p>
          <a:p>
            <a:r>
              <a:rPr lang="fr-FR" sz="3200" b="1" dirty="0" smtClean="0">
                <a:latin typeface="Comic Sans MS" pitchFamily="66" charset="0"/>
              </a:rPr>
              <a:t>3- </a:t>
            </a:r>
            <a:r>
              <a:rPr lang="fr-FR" sz="3600" b="1" dirty="0" smtClean="0">
                <a:latin typeface="Comic Sans MS" pitchFamily="66" charset="0"/>
              </a:rPr>
              <a:t>Diversifions notre régime </a:t>
            </a:r>
          </a:p>
          <a:p>
            <a:r>
              <a:rPr lang="fr-FR" sz="3600" b="1" dirty="0" smtClean="0">
                <a:latin typeface="Comic Sans MS" pitchFamily="66" charset="0"/>
              </a:rPr>
              <a:t>   alimentaire, le végétal </a:t>
            </a:r>
          </a:p>
          <a:p>
            <a:r>
              <a:rPr lang="fr-FR" sz="3600" b="1" dirty="0" smtClean="0">
                <a:latin typeface="Comic Sans MS" pitchFamily="66" charset="0"/>
              </a:rPr>
              <a:t>   c’est pas si mal !</a:t>
            </a:r>
          </a:p>
          <a:p>
            <a:endParaRPr lang="fr-FR" sz="800" b="1" dirty="0" smtClean="0">
              <a:latin typeface="Comic Sans MS" pitchFamily="66" charset="0"/>
            </a:endParaRPr>
          </a:p>
          <a:p>
            <a:r>
              <a:rPr lang="fr-FR" sz="3200" b="1" dirty="0" smtClean="0">
                <a:latin typeface="Comic Sans MS" pitchFamily="66" charset="0"/>
              </a:rPr>
              <a:t>4- </a:t>
            </a:r>
            <a:r>
              <a:rPr lang="fr-FR" sz="3600" b="1" dirty="0" smtClean="0">
                <a:latin typeface="Comic Sans MS" pitchFamily="66" charset="0"/>
              </a:rPr>
              <a:t>Ça suffit le gâchis,</a:t>
            </a:r>
          </a:p>
          <a:p>
            <a:r>
              <a:rPr lang="fr-FR" sz="3600" b="1" dirty="0" smtClean="0">
                <a:latin typeface="Comic Sans MS" pitchFamily="66" charset="0"/>
              </a:rPr>
              <a:t>    ça déborde !</a:t>
            </a:r>
          </a:p>
          <a:p>
            <a:endParaRPr lang="fr-FR" sz="3200" b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2776"/>
          </a:xfrm>
        </p:spPr>
        <p:txBody>
          <a:bodyPr/>
          <a:lstStyle/>
          <a:p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>
                <a:latin typeface="Comic Sans MS" pitchFamily="66" charset="0"/>
              </a:rPr>
              <a:t>Expo:   Trop de déchets dans nos   </a:t>
            </a:r>
            <a:br>
              <a:rPr lang="fr-FR" sz="4000" b="1" dirty="0" smtClean="0">
                <a:latin typeface="Comic Sans MS" pitchFamily="66" charset="0"/>
              </a:rPr>
            </a:br>
            <a:r>
              <a:rPr lang="fr-FR" sz="4000" b="1" dirty="0" smtClean="0">
                <a:latin typeface="Comic Sans MS" pitchFamily="66" charset="0"/>
              </a:rPr>
              <a:t>         poubelles- 10 panneaux</a:t>
            </a:r>
            <a:endParaRPr lang="fr-FR" sz="4000" b="1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556792"/>
            <a:ext cx="954055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Comic Sans MS" pitchFamily="66" charset="0"/>
              </a:rPr>
              <a:t>1- </a:t>
            </a:r>
            <a:r>
              <a:rPr lang="fr-FR" sz="3400" b="1" dirty="0" smtClean="0">
                <a:latin typeface="Comic Sans MS" pitchFamily="66" charset="0"/>
              </a:rPr>
              <a:t>Réfléchir à nos modes de consommation</a:t>
            </a:r>
          </a:p>
          <a:p>
            <a:endParaRPr lang="fr-FR" sz="800" b="1" dirty="0" smtClean="0">
              <a:latin typeface="Comic Sans MS" pitchFamily="66" charset="0"/>
            </a:endParaRPr>
          </a:p>
          <a:p>
            <a:r>
              <a:rPr lang="fr-FR" sz="3200" b="1" dirty="0" smtClean="0">
                <a:latin typeface="Comic Sans MS" pitchFamily="66" charset="0"/>
              </a:rPr>
              <a:t>2- </a:t>
            </a:r>
            <a:r>
              <a:rPr lang="fr-FR" sz="3400" b="1" dirty="0" smtClean="0">
                <a:latin typeface="Comic Sans MS" pitchFamily="66" charset="0"/>
              </a:rPr>
              <a:t>Prendre conscience de l’impact des     </a:t>
            </a:r>
          </a:p>
          <a:p>
            <a:r>
              <a:rPr lang="fr-FR" sz="3400" b="1" dirty="0" smtClean="0">
                <a:latin typeface="Comic Sans MS" pitchFamily="66" charset="0"/>
              </a:rPr>
              <a:t>    déchets sur notre </a:t>
            </a:r>
          </a:p>
          <a:p>
            <a:r>
              <a:rPr lang="fr-FR" sz="3400" b="1" dirty="0" smtClean="0">
                <a:latin typeface="Comic Sans MS" pitchFamily="66" charset="0"/>
              </a:rPr>
              <a:t>    environnement</a:t>
            </a:r>
          </a:p>
          <a:p>
            <a:endParaRPr lang="fr-FR" sz="800" b="1" dirty="0" smtClean="0">
              <a:latin typeface="Comic Sans MS" pitchFamily="66" charset="0"/>
            </a:endParaRPr>
          </a:p>
          <a:p>
            <a:r>
              <a:rPr lang="fr-FR" sz="3200" b="1" dirty="0" smtClean="0">
                <a:latin typeface="Comic Sans MS" pitchFamily="66" charset="0"/>
              </a:rPr>
              <a:t>3- </a:t>
            </a:r>
            <a:r>
              <a:rPr lang="fr-FR" sz="3400" b="1" dirty="0" smtClean="0">
                <a:latin typeface="Comic Sans MS" pitchFamily="66" charset="0"/>
              </a:rPr>
              <a:t>Trouver des solutions</a:t>
            </a:r>
          </a:p>
          <a:p>
            <a:r>
              <a:rPr lang="fr-FR" sz="3400" b="1" dirty="0" smtClean="0">
                <a:latin typeface="Comic Sans MS" pitchFamily="66" charset="0"/>
              </a:rPr>
              <a:t> pour limiter la production</a:t>
            </a:r>
          </a:p>
          <a:p>
            <a:r>
              <a:rPr lang="fr-FR" sz="3400" b="1" dirty="0" smtClean="0">
                <a:latin typeface="Comic Sans MS" pitchFamily="66" charset="0"/>
              </a:rPr>
              <a:t> des déchets domestiques</a:t>
            </a:r>
          </a:p>
          <a:p>
            <a:endParaRPr lang="fr-FR" sz="800" b="1" dirty="0" smtClean="0">
              <a:latin typeface="Comic Sans MS" pitchFamily="66" charset="0"/>
            </a:endParaRPr>
          </a:p>
          <a:p>
            <a:r>
              <a:rPr lang="fr-FR" sz="3200" b="1" dirty="0" smtClean="0">
                <a:latin typeface="Comic Sans MS" pitchFamily="66" charset="0"/>
              </a:rPr>
              <a:t>4- </a:t>
            </a:r>
            <a:r>
              <a:rPr lang="fr-FR" sz="3400" b="1" dirty="0" smtClean="0">
                <a:latin typeface="Comic Sans MS" pitchFamily="66" charset="0"/>
              </a:rPr>
              <a:t>Comprendre le principe</a:t>
            </a:r>
          </a:p>
          <a:p>
            <a:r>
              <a:rPr lang="fr-FR" sz="3400" b="1" dirty="0" smtClean="0">
                <a:latin typeface="Comic Sans MS" pitchFamily="66" charset="0"/>
              </a:rPr>
              <a:t>   de l’économie circulaire</a:t>
            </a:r>
          </a:p>
          <a:p>
            <a:endParaRPr lang="fr-FR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068960"/>
            <a:ext cx="3686175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57709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5689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       Toujours en partenariat </a:t>
            </a:r>
          </a:p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           avec ACCUSTICA</a:t>
            </a:r>
            <a:endParaRPr lang="fr-F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9592" y="5877272"/>
            <a:ext cx="824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       Malle,  De la MS au CM2</a:t>
            </a:r>
            <a:endParaRPr lang="fr-FR" sz="3200" b="1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80528" y="0"/>
            <a:ext cx="10081120" cy="6858000"/>
          </a:xfrm>
        </p:spPr>
        <p:txBody>
          <a:bodyPr/>
          <a:lstStyle/>
          <a:p>
            <a:r>
              <a:rPr lang="fr-FR" sz="3200" b="1" dirty="0" smtClean="0"/>
              <a:t>Cette malle permettra d’aborder: </a:t>
            </a:r>
          </a:p>
          <a:p>
            <a:r>
              <a:rPr lang="fr-FR" sz="3200" b="1" dirty="0" smtClean="0"/>
              <a:t>Les méthodes de classification du vivant </a:t>
            </a:r>
          </a:p>
          <a:p>
            <a:r>
              <a:rPr lang="fr-FR" sz="3200" b="1" dirty="0" smtClean="0"/>
              <a:t> La détermination d’espèces observables </a:t>
            </a:r>
          </a:p>
          <a:p>
            <a:r>
              <a:rPr lang="fr-FR" sz="3200" b="1" dirty="0" smtClean="0"/>
              <a:t>Les relations entre le vivant et son milieu, </a:t>
            </a:r>
          </a:p>
          <a:p>
            <a:pPr>
              <a:buNone/>
            </a:pPr>
            <a:r>
              <a:rPr lang="fr-FR" sz="3200" b="1" dirty="0" smtClean="0"/>
              <a:t>     entre les espèces (proie/prédateur, …)</a:t>
            </a:r>
          </a:p>
          <a:p>
            <a:r>
              <a:rPr lang="fr-FR" sz="3200" b="1" dirty="0" smtClean="0"/>
              <a:t> La réglementation liée à la protection de la biodiversité  </a:t>
            </a:r>
          </a:p>
          <a:p>
            <a:r>
              <a:rPr lang="fr-FR" sz="3200" b="1" dirty="0" smtClean="0"/>
              <a:t>Une sensibilisation sur les espèces invasives </a:t>
            </a:r>
          </a:p>
          <a:p>
            <a:r>
              <a:rPr lang="fr-FR" sz="3200" b="1" dirty="0" smtClean="0"/>
              <a:t>Un aperçu sur l’intérêt direct de la biodiversité pour l’Homme.</a:t>
            </a:r>
          </a:p>
          <a:p>
            <a:r>
              <a:rPr lang="fr-FR" sz="3200" b="1" dirty="0" smtClean="0"/>
              <a:t>Un livret pédagogique avec fiches par cycle accompagne la malle. </a:t>
            </a:r>
          </a:p>
          <a:p>
            <a:endParaRPr lang="fr-FR" sz="3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0727"/>
          </a:xfrm>
        </p:spPr>
        <p:txBody>
          <a:bodyPr/>
          <a:lstStyle/>
          <a:p>
            <a:r>
              <a:rPr lang="fr-FR" b="1" dirty="0" smtClean="0"/>
              <a:t>L’ordre du jour: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80528" y="1052736"/>
            <a:ext cx="9324528" cy="56166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3700" dirty="0" smtClean="0"/>
              <a:t>Ecoles et effectifs </a:t>
            </a:r>
            <a:r>
              <a:rPr lang="fr-FR" sz="3700" dirty="0" err="1" smtClean="0"/>
              <a:t>Montval</a:t>
            </a:r>
            <a:endParaRPr lang="fr-FR" sz="3700" dirty="0" smtClean="0"/>
          </a:p>
          <a:p>
            <a:pPr>
              <a:buFont typeface="Wingdings" pitchFamily="2" charset="2"/>
              <a:buChar char="Ø"/>
            </a:pPr>
            <a:r>
              <a:rPr lang="fr-FR" sz="3700" dirty="0" smtClean="0"/>
              <a:t>AG extraordinaire: </a:t>
            </a:r>
            <a:r>
              <a:rPr lang="fr-FR" sz="3200" dirty="0" smtClean="0"/>
              <a:t>renouvellement du bureau </a:t>
            </a:r>
          </a:p>
          <a:p>
            <a:pPr>
              <a:buFont typeface="Wingdings" pitchFamily="2" charset="2"/>
              <a:buChar char="Ø"/>
            </a:pPr>
            <a:r>
              <a:rPr lang="fr-FR" sz="3700" dirty="0" smtClean="0"/>
              <a:t>Programmation culturelle </a:t>
            </a:r>
          </a:p>
          <a:p>
            <a:pPr>
              <a:buFont typeface="Wingdings" pitchFamily="2" charset="2"/>
              <a:buChar char="Ø"/>
            </a:pPr>
            <a:r>
              <a:rPr lang="fr-FR" sz="3700" dirty="0" err="1" smtClean="0"/>
              <a:t>Montval</a:t>
            </a:r>
            <a:r>
              <a:rPr lang="fr-FR" sz="3700" dirty="0" smtClean="0"/>
              <a:t> et l’USEP</a:t>
            </a:r>
          </a:p>
          <a:p>
            <a:pPr>
              <a:buFont typeface="Wingdings" pitchFamily="2" charset="2"/>
              <a:buChar char="Ø"/>
            </a:pPr>
            <a:r>
              <a:rPr lang="fr-FR" sz="3700" dirty="0" smtClean="0"/>
              <a:t>Bilan sportif 2022-2023: travail par cycles</a:t>
            </a:r>
          </a:p>
          <a:p>
            <a:pPr>
              <a:buFont typeface="Wingdings" pitchFamily="2" charset="2"/>
              <a:buChar char="Ø"/>
            </a:pPr>
            <a:r>
              <a:rPr lang="fr-FR" sz="3700" dirty="0" smtClean="0"/>
              <a:t>Programmation 2023-2024: </a:t>
            </a:r>
            <a:r>
              <a:rPr lang="fr-FR" sz="3400" dirty="0" smtClean="0"/>
              <a:t>travail par cycles</a:t>
            </a:r>
          </a:p>
          <a:p>
            <a:pPr>
              <a:buFont typeface="Wingdings" pitchFamily="2" charset="2"/>
              <a:buChar char="Ø"/>
            </a:pPr>
            <a:r>
              <a:rPr lang="fr-FR" sz="3700" dirty="0" smtClean="0"/>
              <a:t>Mise en commun</a:t>
            </a:r>
          </a:p>
          <a:p>
            <a:pPr>
              <a:buFont typeface="Wingdings" pitchFamily="2" charset="2"/>
              <a:buChar char="Ø"/>
            </a:pPr>
            <a:r>
              <a:rPr lang="fr-FR" sz="3700" dirty="0" smtClean="0"/>
              <a:t>Questions diverses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/>
          <a:lstStyle/>
          <a:p>
            <a:r>
              <a:rPr lang="fr-FR" b="1" dirty="0" smtClean="0"/>
              <a:t>Contenu du livret pédagogique      </a:t>
            </a:r>
            <a:br>
              <a:rPr lang="fr-FR" b="1" dirty="0" smtClean="0"/>
            </a:br>
            <a:r>
              <a:rPr lang="fr-FR" b="1" dirty="0" smtClean="0"/>
              <a:t>     accompagnant la malle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184482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b="1" dirty="0" smtClean="0"/>
          </a:p>
          <a:p>
            <a:r>
              <a:rPr lang="fr-FR" sz="3200" b="1" dirty="0" smtClean="0"/>
              <a:t>Le livret est constitué de fiches explicatives triées par cycle (ou public) contenant :</a:t>
            </a:r>
          </a:p>
          <a:p>
            <a:endParaRPr lang="fr-FR" sz="3200" b="1" dirty="0" smtClean="0"/>
          </a:p>
          <a:p>
            <a:r>
              <a:rPr lang="fr-FR" sz="3200" b="1" dirty="0" smtClean="0"/>
              <a:t> les règles des jeux</a:t>
            </a:r>
          </a:p>
          <a:p>
            <a:r>
              <a:rPr lang="fr-FR" sz="3200" b="1" dirty="0" smtClean="0"/>
              <a:t>la(les) notion(s) scientifique(s) abordée(s) </a:t>
            </a:r>
          </a:p>
          <a:p>
            <a:r>
              <a:rPr lang="fr-FR" sz="3200" b="1" dirty="0" smtClean="0"/>
              <a:t>les liens supplémentaires, les sources</a:t>
            </a:r>
          </a:p>
          <a:p>
            <a:r>
              <a:rPr lang="fr-FR" sz="3200" b="1" dirty="0" smtClean="0"/>
              <a:t>un lexique, une bibliographie, une </a:t>
            </a:r>
            <a:r>
              <a:rPr lang="fr-FR" sz="3200" b="1" dirty="0" err="1" smtClean="0"/>
              <a:t>webographie</a:t>
            </a:r>
            <a:r>
              <a:rPr lang="fr-FR" sz="3200" b="1" dirty="0" smtClean="0"/>
              <a:t> …</a:t>
            </a:r>
            <a:endParaRPr lang="fr-FR" sz="32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6372200" cy="1440160"/>
          </a:xfrm>
        </p:spPr>
        <p:txBody>
          <a:bodyPr/>
          <a:lstStyle/>
          <a:p>
            <a:pPr algn="ctr"/>
            <a:r>
              <a:rPr lang="fr-FR" sz="3600" b="1" dirty="0" smtClean="0"/>
              <a:t>Autres expositions ACCUSTICA</a:t>
            </a:r>
            <a:br>
              <a:rPr lang="fr-FR" sz="3600" b="1" dirty="0" smtClean="0"/>
            </a:br>
            <a:r>
              <a:rPr lang="fr-FR" sz="3600" b="1" dirty="0" smtClean="0"/>
              <a:t>Sommeil de rêve- 10 panneaux</a:t>
            </a:r>
            <a:endParaRPr lang="fr-FR" sz="3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123728" y="4149080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b="1" dirty="0" smtClean="0"/>
          </a:p>
          <a:p>
            <a:endParaRPr lang="fr-FR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679" y="116632"/>
            <a:ext cx="2742321" cy="242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3528" y="-99392"/>
            <a:ext cx="864096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2400" b="1" dirty="0" smtClean="0"/>
          </a:p>
          <a:p>
            <a:endParaRPr lang="fr-FR" sz="3200" b="1" dirty="0" smtClean="0"/>
          </a:p>
          <a:p>
            <a:r>
              <a:rPr lang="fr-FR" sz="3200" b="1" dirty="0" smtClean="0"/>
              <a:t>1 : Sommeil de rêve</a:t>
            </a:r>
            <a:br>
              <a:rPr lang="fr-FR" sz="3200" b="1" dirty="0" smtClean="0"/>
            </a:br>
            <a:r>
              <a:rPr lang="fr-FR" sz="3200" b="1" dirty="0" smtClean="0"/>
              <a:t>2: Pourquoi dormons-nous ?</a:t>
            </a:r>
            <a:br>
              <a:rPr lang="fr-FR" sz="3200" b="1" dirty="0" smtClean="0"/>
            </a:br>
            <a:r>
              <a:rPr lang="fr-FR" sz="3200" b="1" dirty="0" smtClean="0"/>
              <a:t>3 : Sommeil lent, sommeil paradoxal ?</a:t>
            </a:r>
            <a:br>
              <a:rPr lang="fr-FR" sz="3200" b="1" dirty="0" smtClean="0"/>
            </a:br>
            <a:r>
              <a:rPr lang="fr-FR" sz="3200" b="1" dirty="0" smtClean="0"/>
              <a:t>4 : L’âge du sommeil</a:t>
            </a:r>
            <a:br>
              <a:rPr lang="fr-FR" sz="3200" b="1" dirty="0" smtClean="0"/>
            </a:br>
            <a:r>
              <a:rPr lang="fr-FR" sz="3200" b="1" dirty="0" smtClean="0"/>
              <a:t>5 : Comment dorment les animaux ?</a:t>
            </a:r>
            <a:br>
              <a:rPr lang="fr-FR" sz="3200" b="1" dirty="0" smtClean="0"/>
            </a:br>
            <a:r>
              <a:rPr lang="fr-FR" sz="3200" b="1" dirty="0" smtClean="0"/>
              <a:t>6 : Rêves et cauchemars</a:t>
            </a:r>
            <a:br>
              <a:rPr lang="fr-FR" sz="3200" b="1" dirty="0" smtClean="0"/>
            </a:br>
            <a:r>
              <a:rPr lang="fr-FR" sz="3200" b="1" dirty="0" smtClean="0"/>
              <a:t>7 : Maudites insomnies</a:t>
            </a:r>
            <a:br>
              <a:rPr lang="fr-FR" sz="3200" b="1" dirty="0" smtClean="0"/>
            </a:br>
            <a:r>
              <a:rPr lang="fr-FR" sz="3200" b="1" dirty="0" smtClean="0"/>
              <a:t>8 : Le sommeil troublé des adolescents</a:t>
            </a:r>
            <a:br>
              <a:rPr lang="fr-FR" sz="3200" b="1" dirty="0" smtClean="0"/>
            </a:br>
            <a:r>
              <a:rPr lang="fr-FR" sz="3200" b="1" dirty="0" smtClean="0"/>
              <a:t>9 : Manque de sommeil </a:t>
            </a:r>
          </a:p>
          <a:p>
            <a:r>
              <a:rPr lang="fr-FR" sz="3200" b="1" dirty="0" smtClean="0"/>
              <a:t>10 : Pour bien dormir</a:t>
            </a:r>
            <a:br>
              <a:rPr lang="fr-FR" sz="3200" b="1" dirty="0" smtClean="0"/>
            </a:br>
            <a:endParaRPr lang="fr-FR" sz="3200" b="1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128735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fr-FR" sz="4000" b="1" dirty="0" smtClean="0"/>
              <a:t>Expo:   Face aux écrans- 11 panneaux</a:t>
            </a:r>
            <a:endParaRPr lang="fr-FR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0325"/>
            <a:ext cx="30384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59832" y="1196752"/>
            <a:ext cx="59766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1 : Face aux écrans     </a:t>
            </a:r>
          </a:p>
          <a:p>
            <a:r>
              <a:rPr lang="fr-FR" sz="2800" b="1" dirty="0" smtClean="0"/>
              <a:t>2 : Combien de temps ?</a:t>
            </a:r>
            <a:br>
              <a:rPr lang="fr-FR" sz="2800" b="1" dirty="0" smtClean="0"/>
            </a:br>
            <a:r>
              <a:rPr lang="fr-FR" sz="2800" b="1" dirty="0" smtClean="0"/>
              <a:t>3 : La construction du cerveau</a:t>
            </a:r>
            <a:br>
              <a:rPr lang="fr-FR" sz="2800" b="1" dirty="0" smtClean="0"/>
            </a:br>
            <a:r>
              <a:rPr lang="fr-FR" sz="2800" b="1" dirty="0" smtClean="0"/>
              <a:t>4 : Le langage développe la pensée</a:t>
            </a:r>
            <a:br>
              <a:rPr lang="fr-FR" sz="2800" b="1" dirty="0" smtClean="0"/>
            </a:br>
            <a:r>
              <a:rPr lang="fr-FR" sz="2800" b="1" dirty="0" smtClean="0"/>
              <a:t>5 : Jamais présent !</a:t>
            </a:r>
          </a:p>
          <a:p>
            <a:r>
              <a:rPr lang="fr-FR" sz="2800" b="1" dirty="0" smtClean="0"/>
              <a:t>6 : Chute des résultats scolaires</a:t>
            </a:r>
            <a:br>
              <a:rPr lang="fr-FR" sz="2800" b="1" dirty="0" smtClean="0"/>
            </a:br>
            <a:r>
              <a:rPr lang="fr-FR" sz="2800" b="1" dirty="0" smtClean="0"/>
              <a:t>7 : Mal-être et addictions </a:t>
            </a:r>
          </a:p>
          <a:p>
            <a:r>
              <a:rPr lang="fr-FR" sz="2800" b="1" dirty="0" smtClean="0"/>
              <a:t>8 : Sous influence</a:t>
            </a:r>
            <a:br>
              <a:rPr lang="fr-FR" sz="2800" b="1" dirty="0" smtClean="0"/>
            </a:br>
            <a:r>
              <a:rPr lang="fr-FR" sz="2800" b="1" dirty="0" smtClean="0"/>
              <a:t>9 : Impacts sur la santé</a:t>
            </a:r>
            <a:br>
              <a:rPr lang="fr-FR" sz="2800" b="1" dirty="0" smtClean="0"/>
            </a:br>
            <a:r>
              <a:rPr lang="fr-FR" sz="2800" b="1" dirty="0" smtClean="0"/>
              <a:t>10 : Cinq règles essentielles </a:t>
            </a:r>
          </a:p>
          <a:p>
            <a:r>
              <a:rPr lang="fr-FR" sz="2800" b="1" dirty="0" smtClean="0"/>
              <a:t>11 : Du temps rendu à la vie</a:t>
            </a:r>
            <a:endParaRPr lang="fr-FR" sz="28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35896" y="4437112"/>
            <a:ext cx="136815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395536" y="1772816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/>
              <a:t>         SPECTACLES</a:t>
            </a:r>
          </a:p>
          <a:p>
            <a:pPr algn="ctr"/>
            <a:endParaRPr lang="fr-FR" sz="6000" b="1" dirty="0" smtClean="0"/>
          </a:p>
          <a:p>
            <a:pPr algn="ctr"/>
            <a:r>
              <a:rPr lang="fr-FR" sz="6000" b="1" dirty="0" smtClean="0"/>
              <a:t>1er  trimestre</a:t>
            </a:r>
          </a:p>
          <a:p>
            <a:pPr algn="ctr"/>
            <a:endParaRPr lang="fr-FR" sz="6000" b="1" dirty="0" smtClean="0"/>
          </a:p>
          <a:p>
            <a:pPr algn="ctr"/>
            <a:endParaRPr lang="fr-FR" sz="6000" b="1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215494"/>
            <a:ext cx="2051720" cy="36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1475656" cy="218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9200"/>
            <a:ext cx="17430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7175" y="0"/>
            <a:ext cx="12668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83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latin typeface="Constantia" pitchFamily="18" charset="0"/>
              </a:rPr>
              <a:t>            Tous Cycles (mais séparés) :</a:t>
            </a:r>
          </a:p>
          <a:p>
            <a:r>
              <a:rPr lang="fr-FR" sz="4400" b="1" dirty="0" smtClean="0">
                <a:latin typeface="Constantia" pitchFamily="18" charset="0"/>
              </a:rPr>
              <a:t>              </a:t>
            </a:r>
          </a:p>
          <a:p>
            <a:pPr algn="ctr"/>
            <a:r>
              <a:rPr lang="fr-FR" sz="4400" b="1" dirty="0" smtClean="0">
                <a:latin typeface="Constantia" pitchFamily="18" charset="0"/>
              </a:rPr>
              <a:t>    « Le chat botté »</a:t>
            </a:r>
          </a:p>
          <a:p>
            <a:pPr algn="ctr"/>
            <a:r>
              <a:rPr lang="fr-FR" sz="4400" b="1" dirty="0" smtClean="0">
                <a:latin typeface="Constantia" pitchFamily="18" charset="0"/>
              </a:rPr>
              <a:t>Théâtre à MATTHI</a:t>
            </a:r>
          </a:p>
          <a:p>
            <a:endParaRPr lang="fr-FR" sz="1000" b="1" dirty="0" smtClean="0">
              <a:latin typeface="Constantia" pitchFamily="18" charset="0"/>
            </a:endParaRPr>
          </a:p>
          <a:p>
            <a:r>
              <a:rPr lang="fr-FR" sz="4400" b="1" dirty="0" smtClean="0">
                <a:latin typeface="Constantia" pitchFamily="18" charset="0"/>
              </a:rPr>
              <a:t>             Lundi 02 et</a:t>
            </a:r>
          </a:p>
          <a:p>
            <a:r>
              <a:rPr lang="fr-FR" sz="4400" b="1" dirty="0" smtClean="0">
                <a:latin typeface="Constantia" pitchFamily="18" charset="0"/>
              </a:rPr>
              <a:t>             Mardi 03  Octobre </a:t>
            </a:r>
            <a:r>
              <a:rPr lang="fr-FR" sz="4400" b="1" dirty="0" smtClean="0">
                <a:latin typeface="Constantia" pitchFamily="18" charset="0"/>
              </a:rPr>
              <a:t>2023</a:t>
            </a:r>
          </a:p>
          <a:p>
            <a:r>
              <a:rPr lang="fr-FR" sz="4400" b="1" dirty="0" smtClean="0">
                <a:latin typeface="Constantia" pitchFamily="18" charset="0"/>
              </a:rPr>
              <a:t> </a:t>
            </a:r>
            <a:r>
              <a:rPr lang="fr-FR" sz="4400" b="1" dirty="0" smtClean="0">
                <a:latin typeface="Constantia" pitchFamily="18" charset="0"/>
              </a:rPr>
              <a:t>            Jeudi 19 Octobre 2023</a:t>
            </a:r>
            <a:endParaRPr lang="fr-FR" sz="1200" b="1" dirty="0" smtClean="0">
              <a:latin typeface="Constantia" pitchFamily="18" charset="0"/>
            </a:endParaRPr>
          </a:p>
          <a:p>
            <a:endParaRPr lang="fr-FR" sz="1200" b="1" dirty="0" smtClean="0">
              <a:latin typeface="Constantia" pitchFamily="18" charset="0"/>
            </a:endParaRPr>
          </a:p>
          <a:p>
            <a:endParaRPr lang="fr-FR" sz="1200" b="1" dirty="0" smtClean="0">
              <a:latin typeface="Constantia" pitchFamily="18" charset="0"/>
            </a:endParaRPr>
          </a:p>
          <a:p>
            <a:r>
              <a:rPr lang="fr-FR" sz="3600" b="1" dirty="0" smtClean="0">
                <a:latin typeface="Constantia" pitchFamily="18" charset="0"/>
              </a:rPr>
              <a:t>      </a:t>
            </a:r>
            <a:r>
              <a:rPr lang="fr-FR" sz="3200" b="1" dirty="0" smtClean="0">
                <a:latin typeface="+mn-lt"/>
              </a:rPr>
              <a:t>Spectacle de marionnettes liégeoises            </a:t>
            </a:r>
          </a:p>
          <a:p>
            <a:r>
              <a:rPr lang="fr-FR" sz="3200" b="1" dirty="0" smtClean="0">
                <a:latin typeface="+mn-lt"/>
              </a:rPr>
              <a:t>                      ludique et interactif </a:t>
            </a:r>
          </a:p>
          <a:p>
            <a:r>
              <a:rPr lang="fr-FR" sz="3200" b="1" dirty="0" smtClean="0">
                <a:latin typeface="+mn-lt"/>
              </a:rPr>
              <a:t>      Durée: 45 minutes</a:t>
            </a:r>
            <a:endParaRPr lang="fr-FR" sz="3200" b="1" dirty="0">
              <a:latin typeface="+mn-lt"/>
            </a:endParaRPr>
          </a:p>
          <a:p>
            <a:endParaRPr lang="fr-FR" sz="2800" b="1" dirty="0">
              <a:latin typeface="Constantia" pitchFamily="18" charset="0"/>
            </a:endParaRPr>
          </a:p>
          <a:p>
            <a:endParaRPr lang="fr-FR" sz="3200" b="1" dirty="0" smtClean="0">
              <a:latin typeface="Constantia" pitchFamily="18" charset="0"/>
            </a:endParaRPr>
          </a:p>
          <a:p>
            <a:r>
              <a:rPr lang="fr-FR" sz="3200" b="1" dirty="0" smtClean="0">
                <a:latin typeface="Constantia" pitchFamily="18" charset="0"/>
              </a:rPr>
              <a:t> </a:t>
            </a:r>
            <a:endParaRPr lang="fr-FR" sz="3200" b="1" dirty="0">
              <a:latin typeface="Constantia" pitchFamily="18" charset="0"/>
            </a:endParaRPr>
          </a:p>
        </p:txBody>
      </p:sp>
      <p:sp>
        <p:nvSpPr>
          <p:cNvPr id="17410" name="AutoShape 2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AutoShape 4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6" name="AutoShape 8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8" name="AutoShape 10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3" name="AutoShape 5" descr="Vidéo pour &quot;Spectacle la chaise bleue&quot;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5" name="AutoShape 7" descr="Vidéo pour &quot;Spectacle la chaise bleue&quot;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052736"/>
            <a:ext cx="1907704" cy="22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1907704" cy="1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latin typeface="+mn-lt"/>
              </a:rPr>
              <a:t>À la suite d’un héritage, un jeune paysan se retrouve avec pour seule possession un chat un peu </a:t>
            </a:r>
            <a:r>
              <a:rPr lang="fr-FR" sz="3600" b="1" dirty="0" err="1" smtClean="0">
                <a:latin typeface="+mn-lt"/>
              </a:rPr>
              <a:t>spécial,qui</a:t>
            </a:r>
            <a:r>
              <a:rPr lang="fr-FR" sz="3600" b="1" dirty="0" smtClean="0">
                <a:latin typeface="+mn-lt"/>
              </a:rPr>
              <a:t> possède une paire de bottes, un chapeau et la parole.</a:t>
            </a:r>
          </a:p>
          <a:p>
            <a:r>
              <a:rPr lang="fr-FR" sz="3600" b="1" dirty="0" smtClean="0">
                <a:latin typeface="+mn-lt"/>
              </a:rPr>
              <a:t>Il fera tout pour rendre son nouveau maître heureux quitte à braver des géants, des rois et autres princesses.</a:t>
            </a:r>
          </a:p>
          <a:p>
            <a:r>
              <a:rPr lang="fr-FR" sz="3600" b="1" dirty="0" smtClean="0">
                <a:latin typeface="+mn-lt"/>
              </a:rPr>
              <a:t>Le pauvre paysan parviendra-t-il à devenir le fameux ''Marquis de Carabas" et à conquérir la fille du roi qui lui fait chavirer le cœur depuis tant d'années ?</a:t>
            </a:r>
            <a:endParaRPr lang="fr-FR" sz="3600" b="1" dirty="0"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76672"/>
            <a:ext cx="889248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/>
              <a:t>  SPECTACLES</a:t>
            </a:r>
          </a:p>
          <a:p>
            <a:pPr algn="ctr"/>
            <a:endParaRPr lang="fr-FR" sz="6000" b="1" dirty="0" smtClean="0"/>
          </a:p>
          <a:p>
            <a:pPr algn="ctr"/>
            <a:r>
              <a:rPr lang="fr-FR" sz="6000" b="1" dirty="0" smtClean="0"/>
              <a:t>          </a:t>
            </a:r>
          </a:p>
          <a:p>
            <a:pPr algn="ctr"/>
            <a:r>
              <a:rPr lang="fr-FR" sz="6000" b="1" dirty="0" smtClean="0"/>
              <a:t>          2ème  trimestre</a:t>
            </a:r>
          </a:p>
          <a:p>
            <a:pPr algn="ctr"/>
            <a:endParaRPr lang="fr-FR" sz="6000" b="1" dirty="0" smtClean="0"/>
          </a:p>
          <a:p>
            <a:pPr algn="ctr"/>
            <a:r>
              <a:rPr lang="fr-FR" sz="6000" b="1" dirty="0" smtClean="0"/>
              <a:t>           En anglais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endParaRPr lang="fr-FR" sz="6000" b="1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6148" name="AutoShape 4" descr="https://webmail.ac-reims.fr/iwc/svc/wmap/attach/Annie%20Cherry%20and%20the%20Dinosaur.jpg?token=yE3eSltR2R&amp;mbox=INBOX&amp;uid=58568&amp;number=4&amp;type=image&amp;subtype=jpeg&amp;process=html%2Cjs%2Clink%2Ctarget%2Cbinhex"/>
          <p:cNvSpPr>
            <a:spLocks noChangeAspect="1" noChangeArrowheads="1"/>
          </p:cNvSpPr>
          <p:nvPr/>
        </p:nvSpPr>
        <p:spPr bwMode="auto">
          <a:xfrm>
            <a:off x="155575" y="-4106863"/>
            <a:ext cx="6057900" cy="856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267744" cy="328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987824" cy="21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132857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sz="4800" b="1" dirty="0" smtClean="0">
                <a:latin typeface="+mj-lt"/>
              </a:rPr>
              <a:t>              Du Lundi 12</a:t>
            </a:r>
          </a:p>
          <a:p>
            <a:r>
              <a:rPr lang="fr-LU" sz="4800" b="1" dirty="0" smtClean="0">
                <a:latin typeface="+mj-lt"/>
              </a:rPr>
              <a:t>    au vendredi 16 février 2024 </a:t>
            </a:r>
          </a:p>
          <a:p>
            <a:r>
              <a:rPr lang="fr-LU" sz="4400" b="1" dirty="0" smtClean="0">
                <a:latin typeface="+mj-lt"/>
              </a:rPr>
              <a:t>        T</a:t>
            </a:r>
            <a:r>
              <a:rPr lang="fr-FR" sz="4400" b="1" dirty="0" err="1" smtClean="0">
                <a:latin typeface="+mj-lt"/>
              </a:rPr>
              <a:t>ous</a:t>
            </a:r>
            <a:r>
              <a:rPr lang="fr-FR" sz="4400" b="1" dirty="0" smtClean="0">
                <a:latin typeface="+mj-lt"/>
              </a:rPr>
              <a:t> cycles (mais séparément)</a:t>
            </a:r>
          </a:p>
          <a:p>
            <a:endParaRPr lang="fr-FR" sz="800" b="1" dirty="0" smtClean="0">
              <a:latin typeface="+mj-lt"/>
            </a:endParaRPr>
          </a:p>
          <a:p>
            <a:r>
              <a:rPr lang="fr-LU" sz="4400" b="1" dirty="0" smtClean="0">
                <a:latin typeface="+mj-lt"/>
              </a:rPr>
              <a:t>  « Snow White and </a:t>
            </a:r>
            <a:r>
              <a:rPr lang="fr-LU" sz="4400" b="1" dirty="0" err="1" smtClean="0">
                <a:latin typeface="+mj-lt"/>
              </a:rPr>
              <a:t>her</a:t>
            </a:r>
            <a:r>
              <a:rPr lang="fr-LU" sz="4400" b="1" dirty="0" smtClean="0">
                <a:latin typeface="+mj-lt"/>
              </a:rPr>
              <a:t> </a:t>
            </a:r>
            <a:r>
              <a:rPr lang="fr-LU" sz="4400" b="1" dirty="0" err="1" smtClean="0">
                <a:latin typeface="+mj-lt"/>
              </a:rPr>
              <a:t>friends</a:t>
            </a:r>
            <a:r>
              <a:rPr lang="fr-LU" sz="4400" b="1" dirty="0" smtClean="0">
                <a:latin typeface="+mj-lt"/>
              </a:rPr>
              <a:t> »</a:t>
            </a:r>
          </a:p>
          <a:p>
            <a:r>
              <a:rPr lang="fr-LU" sz="4400" b="1" dirty="0" smtClean="0">
                <a:latin typeface="+mj-lt"/>
              </a:rPr>
              <a:t>            </a:t>
            </a:r>
          </a:p>
          <a:p>
            <a:endParaRPr lang="fr-LU" sz="1000" b="1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479715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latin typeface="+mj-lt"/>
              </a:rPr>
              <a:t>        </a:t>
            </a:r>
            <a:endParaRPr lang="fr-FR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01208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latin typeface="+mj-lt"/>
              </a:rPr>
              <a:t>Durée du spectacle :45 minutes</a:t>
            </a:r>
          </a:p>
          <a:p>
            <a:r>
              <a:rPr lang="fr-FR" sz="3600" b="1" dirty="0" smtClean="0">
                <a:latin typeface="+mj-lt"/>
              </a:rPr>
              <a:t>Livret pédagogique transmis aux enseignants</a:t>
            </a:r>
          </a:p>
          <a:p>
            <a:endParaRPr lang="fr-FR" sz="36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"/>
            <a:ext cx="334786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2576" y="0"/>
            <a:ext cx="338437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99392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/>
              <a:t>Deux comédiens présentent et interprètent la pièce </a:t>
            </a:r>
          </a:p>
          <a:p>
            <a:r>
              <a:rPr lang="fr-FR" sz="4000" b="1" dirty="0" smtClean="0"/>
              <a:t>« Snow White and the 7 </a:t>
            </a:r>
            <a:r>
              <a:rPr lang="fr-FR" sz="4000" b="1" dirty="0" err="1" smtClean="0"/>
              <a:t>dwarfs</a:t>
            </a:r>
            <a:r>
              <a:rPr lang="fr-FR" sz="4000" b="1" dirty="0" smtClean="0"/>
              <a:t> ».</a:t>
            </a:r>
            <a:br>
              <a:rPr lang="fr-FR" sz="4000" b="1" dirty="0" smtClean="0"/>
            </a:br>
            <a:r>
              <a:rPr lang="fr-FR" sz="4000" b="1" dirty="0" smtClean="0"/>
              <a:t>Elle est prête mais il est taquin, imprévisible et confond les personnages avec ceux de du Petit Chaperon Rouge, Cendrillon …</a:t>
            </a:r>
            <a:br>
              <a:rPr lang="fr-FR" sz="4000" b="1" dirty="0" smtClean="0"/>
            </a:br>
            <a:r>
              <a:rPr lang="fr-FR" sz="4000" b="1" dirty="0" smtClean="0"/>
              <a:t>Elle va devoir s’armer de</a:t>
            </a:r>
          </a:p>
          <a:p>
            <a:r>
              <a:rPr lang="fr-FR" sz="4000" b="1" dirty="0" smtClean="0"/>
              <a:t>patience, d’humour et de </a:t>
            </a:r>
          </a:p>
          <a:p>
            <a:r>
              <a:rPr lang="fr-FR" sz="4000" b="1" dirty="0" smtClean="0"/>
              <a:t>l’aide des enfants pour que</a:t>
            </a:r>
          </a:p>
          <a:p>
            <a:r>
              <a:rPr lang="fr-FR" sz="4000" b="1" dirty="0" smtClean="0"/>
              <a:t>le spectacle puisse aboutir.</a:t>
            </a:r>
            <a:endParaRPr lang="fr-FR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149080"/>
            <a:ext cx="273630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5" y="0"/>
            <a:ext cx="1115616" cy="16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84785"/>
            <a:ext cx="8892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/>
              <a:t>           SPECTACLES</a:t>
            </a:r>
          </a:p>
          <a:p>
            <a:pPr algn="ctr"/>
            <a:endParaRPr lang="fr-FR" sz="6000" b="1" dirty="0" smtClean="0"/>
          </a:p>
          <a:p>
            <a:pPr algn="ctr"/>
            <a:r>
              <a:rPr lang="fr-FR" sz="6000" b="1" dirty="0" smtClean="0"/>
              <a:t>3</a:t>
            </a:r>
            <a:r>
              <a:rPr lang="fr-FR" sz="6000" b="1" baseline="30000" dirty="0" smtClean="0"/>
              <a:t>ème</a:t>
            </a:r>
            <a:r>
              <a:rPr lang="fr-FR" sz="6000" b="1" dirty="0" smtClean="0"/>
              <a:t>  trimestre</a:t>
            </a:r>
          </a:p>
          <a:p>
            <a:pPr algn="ctr"/>
            <a:endParaRPr lang="fr-FR" sz="6000" b="1" dirty="0" smtClean="0"/>
          </a:p>
          <a:p>
            <a:pPr algn="ctr"/>
            <a:endParaRPr lang="fr-FR" sz="6000" b="1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38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645" y="4581129"/>
            <a:ext cx="60983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1" y="0"/>
            <a:ext cx="1691680" cy="16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160240"/>
          </a:xfrm>
        </p:spPr>
        <p:txBody>
          <a:bodyPr/>
          <a:lstStyle/>
          <a:p>
            <a:pPr algn="ctr"/>
            <a:r>
              <a:rPr lang="fr-FR" sz="6000" b="1" dirty="0" smtClean="0">
                <a:solidFill>
                  <a:schemeClr val="tx1"/>
                </a:solidFill>
              </a:rPr>
              <a:t/>
            </a:r>
            <a:br>
              <a:rPr lang="fr-FR" sz="6000" b="1" dirty="0" smtClean="0">
                <a:solidFill>
                  <a:schemeClr val="tx1"/>
                </a:solidFill>
              </a:rPr>
            </a:br>
            <a:r>
              <a:rPr lang="fr-FR" sz="6000" b="1" dirty="0" smtClean="0">
                <a:solidFill>
                  <a:schemeClr val="tx1"/>
                </a:solidFill>
              </a:rPr>
              <a:t>Programmation </a:t>
            </a:r>
            <a:br>
              <a:rPr lang="fr-FR" sz="6000" b="1" dirty="0" smtClean="0">
                <a:solidFill>
                  <a:schemeClr val="tx1"/>
                </a:solidFill>
              </a:rPr>
            </a:br>
            <a:r>
              <a:rPr lang="fr-FR" sz="6000" b="1" dirty="0" smtClean="0">
                <a:solidFill>
                  <a:schemeClr val="tx1"/>
                </a:solidFill>
              </a:rPr>
              <a:t>culturelle </a:t>
            </a:r>
          </a:p>
        </p:txBody>
      </p:sp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0" y="1571613"/>
            <a:ext cx="9036496" cy="300951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z="6600" dirty="0" smtClean="0"/>
              <a:t>            2023-2024</a:t>
            </a:r>
          </a:p>
          <a:p>
            <a:pPr algn="ctr">
              <a:buFont typeface="Wingdings 2" pitchFamily="18" charset="2"/>
              <a:buNone/>
            </a:pPr>
            <a:r>
              <a:rPr lang="fr-FR" sz="1800" dirty="0" smtClean="0"/>
              <a:t>                                           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fr-FR" sz="2400" dirty="0" smtClean="0"/>
              <a:t>                                                                             </a:t>
            </a:r>
          </a:p>
          <a:p>
            <a:pPr algn="ctr">
              <a:buFont typeface="Wingdings 2" pitchFamily="18" charset="2"/>
              <a:buNone/>
            </a:pPr>
            <a:r>
              <a:rPr lang="fr-FR" sz="2400" dirty="0" smtClean="0"/>
              <a:t>          </a:t>
            </a:r>
          </a:p>
          <a:p>
            <a:pPr algn="ctr">
              <a:buFont typeface="Wingdings 2" pitchFamily="18" charset="2"/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dirty="0" smtClean="0"/>
              <a:t>                                                                                  </a:t>
            </a:r>
            <a:endParaRPr lang="fr-FR" sz="2400" dirty="0" smtClean="0"/>
          </a:p>
        </p:txBody>
      </p:sp>
      <p:pic>
        <p:nvPicPr>
          <p:cNvPr id="1031" name="Picture 7" descr="C:\Users\Sacy\AppData\Local\Microsoft\Windows\Temporary Internet Files\Content.IE5\EK7K6EER\MC9004345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825625" cy="1346200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2226" name="AutoShape 2" descr="Résultat de recherche d'images pour &quot;Lily Poppins&quot;"/>
          <p:cNvSpPr>
            <a:spLocks noChangeAspect="1" noChangeArrowheads="1"/>
          </p:cNvSpPr>
          <p:nvPr/>
        </p:nvSpPr>
        <p:spPr bwMode="auto">
          <a:xfrm>
            <a:off x="155575" y="-411163"/>
            <a:ext cx="11430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28" name="AutoShape 4" descr="Résultat de recherche d'images pour &quot;Lily Poppins&quot;"/>
          <p:cNvSpPr>
            <a:spLocks noChangeAspect="1" noChangeArrowheads="1"/>
          </p:cNvSpPr>
          <p:nvPr/>
        </p:nvSpPr>
        <p:spPr bwMode="auto">
          <a:xfrm>
            <a:off x="155575" y="-411163"/>
            <a:ext cx="11430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31" name="AutoShape 7" descr="Résultat de recherche d'images pour &quot;Lily Poppin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0"/>
            <a:ext cx="25336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867153"/>
            <a:ext cx="1619672" cy="199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941168"/>
            <a:ext cx="2817523" cy="169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829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latin typeface="Constantia" pitchFamily="18" charset="0"/>
              </a:rPr>
              <a:t>      Cycle 1 :</a:t>
            </a:r>
          </a:p>
          <a:p>
            <a:pPr algn="ctr"/>
            <a:endParaRPr lang="fr-FR" sz="4400" b="1" dirty="0" smtClean="0">
              <a:latin typeface="Constantia" pitchFamily="18" charset="0"/>
            </a:endParaRPr>
          </a:p>
          <a:p>
            <a:pPr algn="ctr"/>
            <a:r>
              <a:rPr lang="fr-FR" sz="4400" b="1" dirty="0" smtClean="0">
                <a:latin typeface="Constantia" pitchFamily="18" charset="0"/>
              </a:rPr>
              <a:t>                           </a:t>
            </a:r>
            <a:r>
              <a:rPr lang="fr-FR" sz="4800" b="1" i="1" dirty="0" smtClean="0">
                <a:latin typeface="Constantia" pitchFamily="18" charset="0"/>
              </a:rPr>
              <a:t>Le Bout du monde</a:t>
            </a:r>
          </a:p>
          <a:p>
            <a:pPr algn="ctr"/>
            <a:endParaRPr lang="fr-FR" sz="1000" b="1" i="1" dirty="0" smtClean="0">
              <a:latin typeface="Constantia" pitchFamily="18" charset="0"/>
            </a:endParaRPr>
          </a:p>
          <a:p>
            <a:pPr algn="ctr"/>
            <a:r>
              <a:rPr lang="fr-FR" sz="4400" b="1" i="1" dirty="0" smtClean="0">
                <a:latin typeface="Constantia" pitchFamily="18" charset="0"/>
              </a:rPr>
              <a:t>                          Yaël DEVILLE</a:t>
            </a:r>
          </a:p>
          <a:p>
            <a:pPr algn="ctr"/>
            <a:endParaRPr lang="fr-FR" sz="900" b="1" dirty="0" smtClean="0">
              <a:latin typeface="Constantia" pitchFamily="18" charset="0"/>
            </a:endParaRPr>
          </a:p>
          <a:p>
            <a:pPr algn="ctr"/>
            <a:endParaRPr lang="fr-FR" sz="800" b="1" dirty="0" smtClean="0">
              <a:latin typeface="Constantia" pitchFamily="18" charset="0"/>
            </a:endParaRPr>
          </a:p>
          <a:p>
            <a:r>
              <a:rPr lang="fr-FR" sz="4600" b="1" dirty="0" smtClean="0">
                <a:latin typeface="Constantia" pitchFamily="18" charset="0"/>
              </a:rPr>
              <a:t>   </a:t>
            </a:r>
            <a:r>
              <a:rPr lang="fr-FR" sz="4000" b="1" dirty="0" smtClean="0">
                <a:latin typeface="Constantia" pitchFamily="18" charset="0"/>
              </a:rPr>
              <a:t>Théâtre d’objets, conte et musique</a:t>
            </a:r>
          </a:p>
          <a:p>
            <a:r>
              <a:rPr lang="fr-FR" sz="3600" b="1" dirty="0" smtClean="0">
                <a:latin typeface="Constantia" pitchFamily="18" charset="0"/>
              </a:rPr>
              <a:t> </a:t>
            </a:r>
          </a:p>
          <a:p>
            <a:r>
              <a:rPr lang="fr-FR" sz="3600" b="1" dirty="0" smtClean="0">
                <a:latin typeface="Constantia" pitchFamily="18" charset="0"/>
              </a:rPr>
              <a:t>   Durée: 45 minutes</a:t>
            </a:r>
          </a:p>
          <a:p>
            <a:r>
              <a:rPr lang="fr-FR" sz="3600" b="1" dirty="0" smtClean="0">
                <a:latin typeface="Constantia" pitchFamily="18" charset="0"/>
              </a:rPr>
              <a:t>         </a:t>
            </a:r>
          </a:p>
          <a:p>
            <a:r>
              <a:rPr lang="fr-FR" sz="3600" b="1" dirty="0" smtClean="0">
                <a:latin typeface="Constantia" pitchFamily="18" charset="0"/>
              </a:rPr>
              <a:t>         </a:t>
            </a:r>
            <a:r>
              <a:rPr lang="fr-FR" sz="4400" b="1" dirty="0" smtClean="0">
                <a:latin typeface="Constantia" pitchFamily="18" charset="0"/>
              </a:rPr>
              <a:t>Avril 2024</a:t>
            </a:r>
          </a:p>
          <a:p>
            <a:endParaRPr lang="fr-FR" sz="3600" b="1" dirty="0" smtClean="0">
              <a:latin typeface="Constantia" pitchFamily="18" charset="0"/>
            </a:endParaRPr>
          </a:p>
          <a:p>
            <a:endParaRPr lang="fr-FR" sz="2800" b="1" dirty="0">
              <a:latin typeface="Constantia" pitchFamily="18" charset="0"/>
            </a:endParaRPr>
          </a:p>
          <a:p>
            <a:endParaRPr lang="fr-FR" sz="3200" b="1" dirty="0" smtClean="0">
              <a:latin typeface="Constantia" pitchFamily="18" charset="0"/>
            </a:endParaRPr>
          </a:p>
          <a:p>
            <a:r>
              <a:rPr lang="fr-FR" sz="3200" b="1" dirty="0" smtClean="0">
                <a:latin typeface="Constantia" pitchFamily="18" charset="0"/>
              </a:rPr>
              <a:t> </a:t>
            </a:r>
            <a:endParaRPr lang="fr-FR" sz="3200" b="1" dirty="0">
              <a:latin typeface="Constantia" pitchFamily="18" charset="0"/>
            </a:endParaRPr>
          </a:p>
        </p:txBody>
      </p:sp>
      <p:sp>
        <p:nvSpPr>
          <p:cNvPr id="17410" name="AutoShape 2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AutoShape 4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6" name="AutoShape 8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8" name="AutoShape 10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3" name="AutoShape 5" descr="Vidéo pour &quot;Spectacle la chaise bleue&quot;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5" name="AutoShape 7" descr="Vidéo pour &quot;Spectacle la chaise bleue&quot;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3743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75" y="4286250"/>
            <a:ext cx="27527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3965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000" b="1" dirty="0" smtClean="0"/>
          </a:p>
          <a:p>
            <a:r>
              <a:rPr lang="fr-FR" sz="3600" b="1" dirty="0" smtClean="0"/>
              <a:t>C’est où le bout du monde ?</a:t>
            </a:r>
          </a:p>
          <a:p>
            <a:r>
              <a:rPr lang="fr-FR" sz="3600" b="1" dirty="0" smtClean="0"/>
              <a:t>Là où finit la forêt ?</a:t>
            </a:r>
          </a:p>
          <a:p>
            <a:r>
              <a:rPr lang="fr-FR" sz="3400" b="1" dirty="0" smtClean="0"/>
              <a:t>Derrière les montagnes rocheuses </a:t>
            </a:r>
            <a:r>
              <a:rPr lang="fr-FR" sz="3600" b="1" dirty="0" smtClean="0"/>
              <a:t>?</a:t>
            </a:r>
          </a:p>
          <a:p>
            <a:r>
              <a:rPr lang="fr-FR" sz="3600" b="1" dirty="0" smtClean="0"/>
              <a:t>Au bout du tapis de sable chaud ?</a:t>
            </a:r>
          </a:p>
          <a:p>
            <a:r>
              <a:rPr lang="fr-FR" sz="3600" b="1" dirty="0" smtClean="0"/>
              <a:t>De l’autre côté de l’océan ?</a:t>
            </a:r>
          </a:p>
          <a:p>
            <a:r>
              <a:rPr lang="fr-FR" sz="3600" b="1" dirty="0" smtClean="0"/>
              <a:t>A suivre le vent, le petit </a:t>
            </a:r>
            <a:r>
              <a:rPr lang="fr-FR" sz="3600" b="1" dirty="0" err="1" smtClean="0"/>
              <a:t>Bomo</a:t>
            </a:r>
            <a:endParaRPr lang="fr-FR" sz="3600" b="1" dirty="0" smtClean="0"/>
          </a:p>
          <a:p>
            <a:r>
              <a:rPr lang="fr-FR" sz="3600" b="1" dirty="0" smtClean="0"/>
              <a:t>finit par revenir à son point de départ... </a:t>
            </a:r>
          </a:p>
          <a:p>
            <a:r>
              <a:rPr lang="fr-FR" sz="3600" b="1" dirty="0" smtClean="0"/>
              <a:t>Et le bout du monde alors ? </a:t>
            </a:r>
            <a:endParaRPr lang="fr-FR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392043"/>
            <a:ext cx="1979712" cy="246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4782"/>
            <a:ext cx="3059832" cy="184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161967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AutoShape 4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07504" y="-1071563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6" name="AutoShape 8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8" name="AutoShape 10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3" name="AutoShape 5" descr="Vidéo pour &quot;Spectacle la chaise bleue&quot;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5" name="AutoShape 7" descr="Vidéo pour &quot;Spectacle la chaise bleue&quot;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400" b="1" dirty="0" smtClean="0">
                <a:latin typeface="Constantia" pitchFamily="18" charset="0"/>
              </a:rPr>
              <a:t>                            Cycle 2:</a:t>
            </a:r>
          </a:p>
          <a:p>
            <a:endParaRPr lang="fr-FR" sz="800" b="1" dirty="0" smtClean="0">
              <a:latin typeface="Constantia" pitchFamily="18" charset="0"/>
            </a:endParaRPr>
          </a:p>
          <a:p>
            <a:r>
              <a:rPr lang="fr-FR" sz="4400" b="1" dirty="0" smtClean="0">
                <a:latin typeface="Constantia" pitchFamily="18" charset="0"/>
              </a:rPr>
              <a:t>                                </a:t>
            </a:r>
            <a:r>
              <a:rPr lang="fr-FR" sz="4800" b="1" i="1" dirty="0" smtClean="0">
                <a:latin typeface="Constantia" pitchFamily="18" charset="0"/>
              </a:rPr>
              <a:t>Kim et Nina</a:t>
            </a:r>
            <a:endParaRPr lang="fr-FR" sz="4400" b="1" i="1" dirty="0" smtClean="0">
              <a:latin typeface="Constantia" pitchFamily="18" charset="0"/>
            </a:endParaRPr>
          </a:p>
          <a:p>
            <a:r>
              <a:rPr lang="fr-FR" sz="4400" b="1" i="1" dirty="0" smtClean="0">
                <a:latin typeface="Constantia" pitchFamily="18" charset="0"/>
              </a:rPr>
              <a:t>                              </a:t>
            </a:r>
            <a:r>
              <a:rPr lang="fr-FR" sz="3600" b="1" i="1" dirty="0" err="1" smtClean="0">
                <a:latin typeface="Constantia" pitchFamily="18" charset="0"/>
              </a:rPr>
              <a:t>PlanèteMômes</a:t>
            </a:r>
            <a:r>
              <a:rPr lang="fr-FR" sz="3600" b="1" i="1" dirty="0" smtClean="0">
                <a:latin typeface="Constantia" pitchFamily="18" charset="0"/>
              </a:rPr>
              <a:t> </a:t>
            </a:r>
          </a:p>
          <a:p>
            <a:endParaRPr lang="fr-FR" sz="1400" b="1" dirty="0" smtClean="0">
              <a:latin typeface="Constantia" pitchFamily="18" charset="0"/>
            </a:endParaRPr>
          </a:p>
          <a:p>
            <a:endParaRPr lang="fr-FR" sz="1200" b="1" dirty="0" smtClean="0">
              <a:latin typeface="Constantia" pitchFamily="18" charset="0"/>
            </a:endParaRPr>
          </a:p>
          <a:p>
            <a:r>
              <a:rPr lang="fr-FR" sz="3600" b="1" dirty="0" smtClean="0">
                <a:latin typeface="Constantia" pitchFamily="18" charset="0"/>
              </a:rPr>
              <a:t>Spectacle interactif sur la diversité </a:t>
            </a:r>
          </a:p>
          <a:p>
            <a:r>
              <a:rPr lang="fr-FR" sz="3600" b="1" dirty="0" smtClean="0">
                <a:latin typeface="Constantia" pitchFamily="18" charset="0"/>
              </a:rPr>
              <a:t>culturelle et la communication</a:t>
            </a:r>
          </a:p>
          <a:p>
            <a:endParaRPr lang="fr-FR" sz="3200" b="1" dirty="0" smtClean="0">
              <a:latin typeface="Constantia" pitchFamily="18" charset="0"/>
            </a:endParaRPr>
          </a:p>
          <a:p>
            <a:r>
              <a:rPr lang="fr-FR" sz="4400" b="1" dirty="0" smtClean="0">
                <a:latin typeface="Constantia" pitchFamily="18" charset="0"/>
              </a:rPr>
              <a:t>Avril 2024</a:t>
            </a:r>
          </a:p>
          <a:p>
            <a:endParaRPr lang="fr-FR" sz="1400" b="1" dirty="0" smtClean="0">
              <a:latin typeface="Constantia" pitchFamily="18" charset="0"/>
            </a:endParaRPr>
          </a:p>
          <a:p>
            <a:r>
              <a:rPr lang="fr-FR" sz="3600" b="1" dirty="0" smtClean="0">
                <a:latin typeface="Constantia" pitchFamily="18" charset="0"/>
              </a:rPr>
              <a:t>Durée: 50 minutes</a:t>
            </a:r>
          </a:p>
          <a:p>
            <a:endParaRPr lang="fr-FR" sz="2800" b="1" dirty="0">
              <a:latin typeface="Constantia" pitchFamily="18" charset="0"/>
            </a:endParaRPr>
          </a:p>
          <a:p>
            <a:endParaRPr lang="fr-FR" sz="3200" b="1" dirty="0" smtClean="0">
              <a:latin typeface="Constantia" pitchFamily="18" charset="0"/>
            </a:endParaRPr>
          </a:p>
          <a:p>
            <a:r>
              <a:rPr lang="fr-FR" sz="3200" b="1" dirty="0" smtClean="0">
                <a:latin typeface="Constantia" pitchFamily="18" charset="0"/>
              </a:rPr>
              <a:t> </a:t>
            </a:r>
            <a:endParaRPr lang="fr-FR" sz="3200" b="1" dirty="0">
              <a:latin typeface="Constant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4936" y="3501008"/>
            <a:ext cx="243906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419872" cy="236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753100"/>
            <a:ext cx="2076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Nina et Kim ne parlent pas la même langue. Pour se comprendre, ils doivent trouver la magicienne Babel.</a:t>
            </a:r>
          </a:p>
          <a:p>
            <a:r>
              <a:rPr lang="fr-FR" sz="3600" b="1" dirty="0" smtClean="0"/>
              <a:t>Grace à un ascenseur magique nous découvrirons différents pays et cultures.</a:t>
            </a:r>
          </a:p>
          <a:p>
            <a:r>
              <a:rPr lang="fr-FR" sz="3600" b="1" dirty="0" smtClean="0"/>
              <a:t>En chemin, nous rencontrerons une dessinatrice japonaise, une musicienne cubaine et une maîtresse congolaise . </a:t>
            </a:r>
          </a:p>
          <a:p>
            <a:r>
              <a:rPr lang="fr-FR" sz="3600" b="1" dirty="0" smtClean="0"/>
              <a:t>Nina et Kim dessineront, feront de la musique ensemble et apprendront </a:t>
            </a:r>
          </a:p>
          <a:p>
            <a:r>
              <a:rPr lang="fr-FR" sz="3600" b="1" dirty="0" smtClean="0"/>
              <a:t>petit à petit à communiquer et à</a:t>
            </a:r>
          </a:p>
          <a:p>
            <a:r>
              <a:rPr lang="fr-FR" sz="3600" b="1" dirty="0" smtClean="0"/>
              <a:t> mieux se connaitre. </a:t>
            </a:r>
          </a:p>
          <a:p>
            <a:endParaRPr lang="fr-FR" sz="3600" b="1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000434"/>
            <a:ext cx="1187624" cy="18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AutoShape 4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07504" y="-1071563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6" name="AutoShape 8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8" name="AutoShape 10" descr="data:image/jpeg;base64,/9j/4AAQSkZJRgABAQAAAQABAAD/2wCEAAkGBxAQEhEQEBAQFBIPDw8PFhAQEBAPGBQQFRQWFhQSFBQYHCggGBolHBUUITEiJikrLi4uFx8zODMsNygtLisBCgoKDg0OGhAQGiwmHCQsLC8sLywsLCwsLC0sLCwsLCwsLCwsLCwsLCwsLCwsLCwsLCwsLCwsLCwsLCwsLCwsLP/AABEIAOEA4QMBIgACEQEDEQH/xAAcAAEAAQUBAQAAAAAAAAAAAAAACAEDBAUGBwL/xABDEAACAQIDAgkKBAQGAgMAAAAAAQIDEQQFIRIxBgcWIkFRYZTTExc1VFVxdIGz0hQykaEzQrHBI4KSstHwYnIVQ1L/xAAZAQEAAwEBAAAAAAAAAAAAAAAAAQIDBAX/xAAjEQEAAgIDAQADAAMBAAAAAAAAAQIDERIhMQQTMlFBYXEi/9oADAMBAAIRAxEAPwD3EAAAAAAAAAAAAAAAAAAAAAAAAAAAAAAAAAAAAAAAAAAAAAAAAAAAAAAAAAAAAAAAAAAAAAAAAAAAAAAAHC+d/IvXX3bF+GPO/kXrr7ti/DIrACVPnfyL1192xfhjzv5F66+7YvwyKwAlT538i9dfdsX4Y87+Reuvu2L8MisAJU+d/IvXX3bF+GPO/kXrr7ti/DIrACVPnfyL1192xfhjzv5F66+7YvwyKwAlT538i9dfdsX4Y87+Reuvu2L8MisAJU+d/IvXX3bF+GPO/kXrr7ti/DIrACVPnfyL1192xfhjzv5F66+7YvwyKwAlT538i9dfdsX4Y87+Reuvu2L8MisAJU+d/IvXX3bF+GPO/kXrr7ti/DIrFQJUed/IvXX3bF+GPO9kXrr7ti/DIrmVRwFSSuo6domdJ0k953si9dfdsX4Y87+Reuvu2L8MizVpOLtJWZ8BCVPnfyL1192xfhjzv5F66+7YvwyKwAlT538i9dfdsX4ZfwHGlk1erToUsW5VK1SFKEfw+KV5zajFXdOy1a1ZE86Di/8ASeXfH4X6sQJhFQAIOAAAAAAAAAAAAAAAAAAAAAAAAFShUDfcF8mWJ8pJ6+T2Ul0OcnaN+w32HwrpyjT8m0m/4j1uujX9BwAnsUK85J28rRe1bTmyuz0zLsvhOlHRNbEdbdNlqcOfNxmd+PSw4ojHuXlXCbJ3sOa0trbpZxjR6nw4zSjh4yo7LlVa0utF23PLZO+vWb4LTNdy5forWLdPkFShu5w6Di/9J5d8fhfqxOfOg4v/AEnl3x+F+rECYYAAg4AAAAAAqAKAu06Mpfli2Z2HyiT1k7Lq3siZiF60tbyGsB2WQcEKeMqxoKt5GUlzW47alJdG9WO0xnEmns+TxMo2ilLbgp3l1rVW9xnbNSvq04bR68ZLuGw86klCnGUpydlGKcm32JHr1PiowWF/xMdi5ShFX2IpU723ptXf6WNlLDwp07YGGFwFGSs8VWUXVmuxb/1dzOfpr/henz2s8Nq05Rk4yTUotppqzTXQ0fB2HCqnllGk6eHnPEYmc1KWJk2ktbySW7U5Bm9bco2xvXjOlAAWVAAAKguUKd32e5hMRtv8s4QVqGHeGjsbFRyTvC75y11v/Yy6XDHHKEYKvUUVzebGEbW3aqN/3NAovm6PSV+rQRpSVtNzbetjKaVn2HVzt4sY7FVKs3KpOU5NvWTbZjmRXw0o852tv0fWzGNI/wBOW299qlACUB0HF/6Ty74/C/Vic+dBxf8ApPLvj8L9WIEwwABBwFQBQH3Cm5OyV2+hG8y/Jrc6p/p/5ImYhpTHa89NVhcDUqfljp1vRG1oZLGOs3d9XQbdJRVkrW6tDGxFVdLM+cy7K/PSkbladWMdFF2XUix+MTuk/wCxjY3G20i0/nc1Tm273d2TFds75uM6h09PN/IShUjK0oNSXvRu8x428fU0pqMV1pNs4jLMtqYiahBb98neyXW2ek5XwZ8lCFGFJVazTs1FXb3vV7krGeThHvbTHXJm78iHMQ4T43ESj5WEqmu933dNjqanC+lD+Pl8FGOm1KO1f9NxuuC3Bx16UZ7Oy5K72tLdn9TneFlRUpVKU4ONlJptaOKezf8AVMw5UvbjEeOvhxpO77loOEXCzC1qc6WGwFCk6m+qoq/vRxx9Vd797Pg7aVisah497Tae1SgBZQAKgIm02naVuiF/mYuBo3bk90V+5kzqKO9N7S/VFZbY462VJPXX/wCm/wA+spLVPV/w4v3HysZf+Rfltvvp1F+NSbX5Y6w2vkugheNS+cZ/D+Uf6mqNtiruk27bo7jW7Ebfm6O3f1E1Z5I7W2ih9NOyZ8lmQdBxf+k8u+Pwv1YnPnQcX/pPLvj8L9WIEwwABB0u4ajtyUev+hZL+FlaXysE19dRhMFGmlZb1ve9l6dSxqsJj5NWk9xTE45JdZjxmXpRkpWvTJxWLUVds0eLxsp6dBZr13N3ZaNIrpx5M026jwO54D8Gozj+JrRun/DhJKz6Npp7+w0HBzJ3Xk5yX+HTav2t7l/3qPUadeK2YQVlGKSX+XT/AJMM+TUah1/D8/KedvGVh8HCEFCMYxTa0jFRXa1Y7jLstpwguam2rtvVnK5fS8o4p9MW/mdth1zY/wDqv6Hk57T46/stxrEQt0aEYXt0u5x3GNlVLEUJyck5RpycbSTemrS7Dsa0k7x2XOVr7Om4854c0oxWIxDVWNSlT2FBz5i2lbdu3D5q25xLnxRNt2n+PFMRC0mle3RfqLRs8wXlPJ7K52wou3Tbc2KWUS/maj2bz3t9PPnHMz01gNx/8RHTnvXsPuOUwT1k2RyhP4LtNCLeiTb7DPw2VylrLmrq6TbU6UY/likfTqFZv/G1fniP2WY0YxjsxX/e0tNxUYuW+O0Ktez/AER0fBzKlXgnJO2272t19BS1uMblpqLdQ5uNKU4LZp7TpwUXLdo5LXtZn08gxNSMEqTjzEnJ/wAyu3c9AyjgpVrKdOjCKcVHa2242eun7HpeS8HFTpONWnDa2IxVndKy6HvRl+W1v1gmKVj/ANSjPjcJKnCcJb43VvcaKUbHpPD7AOhi6tNxS1Utlaqzsyzk3A+GNrxpOfkvKX3JNKz7ek1rk1HbO+HnMzVwdePMpvr2v6oxjoeFmVfhZRo32vJzqRcutq17dhzxtWdxtzZK8Z0HQcX/AKTy74/C/Vic+dBxf+k8u+Pwv1YkqJhgACDhVMoAMiNQvU5Q1vFPT8ze75GFc+lIjS8XXasU22vfb+xb8m+pjbM/A1r83sEzpaIi0uwyyMaNOlTSsqnPfa1G6OiTU6qUf5Xs/Nq+vysc1l2MjWjQjLSVKTg79KlZX+RvMuxFONV3fOqXmnfoVv31/Y4skT69rFaIiNOghi5RbcI3lCzS3X6kdDlPCmhUtTqPyVTdsVOa37us4WnnS8o2krOKT3dZnZln+W1aap1v4iVmvJybT600v6HLkw8uphbNWuSI29Gr0lOLs1udmmeQ8aWLdO2EjO7ruLet7RV9X/3oOZzjN8ywcrU8TWjRm3sXaenU4u7i+x29xz8cbUr1vK16kpy6ZSevUvcb/P8AJNJ5TPTzZyzTeP8ArMpQjGaltWk9Nno/Uyps0tavNSd1pe6v1X0aNhLERdnfejtmEUvHcMlf3EpGBVzCK7WY08c3vI4pnLWGyqVrGFiMXb39RgzxMmWS8VYXzTPi7VruR2fB7hJ+EpJWveSnbdquvsOHNhWg5Rhspuye4resWjUoxXmJmUgeLPhLLHzrzlGMWvJ/l/zdB6StxHzibzmjg5Yh4moqcZRhbaUndpvckn1nqVXjMyqOn4iUn1RoV/7wMsWqTaDJWbTuIeYccE9nMKr6qNKX6RRx8eEVSOsZtavVaG+4zM5pYzE1K1FT2JUIw58XB3S6n0HnSmaViLQv+SadQ2ueZhKtGDk7tSlq+1I0xelPm2/8r/sWTSI1DDJblOw6Di/9J5d8fhfqxOfOg4v/AEnl3x+F+rElRMMAAQcAAAAAVMzLovav2GIom3wlHZiiLS1xV3LMw72ZKevNTdl0u1jEw2Nn5Ry1souK7Lamxw+hStho7Dtv5z+bMnbNZ1uJYNDNXt2b0knFtratfc0jPw3P1i6NSTV9l03dNdG/T9TSYGhepa+7rN7RgobtLy06NX0E2iI8VxTafVzNsBsUZSxLjKcr7FOm+bR3XbSerbcf9MjQU8NaUUumSXyRtcwqxezG7aXOlZ9W79yzgU6tTbatGG5du4V3EIyVib9NbmutRr/86GGpvcZuaR/xJPs/cwDSPHJk6tIACWYAAPqkldbW7psbN4qikkvKadTtf9DVAiY2tFtNxhs3jSbcIatWvNqf+69jJ5XYlfknKP8A6ycP9tjnihHCq35bf1tMdnlatrVk5u1tqcpTdvezWJlATERCk2mfVWUAJQHQcX/pPLvj8L9WJz50HF/6Ty74/C/ViBMMAAQcAAAAAbDLYKV096NjThY02DqbMl2m9izOzrwzEwu0kXJXQpWLyiUl1xDB2actJKz69x0vBTI6FSljZ16+zGlh3sSls8yT/m13mkq0FLeiw6ElondXTs9VoPVLVYVDAzqNSldRdmbSFJRWzBW7S2sQ1+ZH06l9zEprWI/61maLRmlN5mMOazSI1r44s/7DKFWCzFQAAAAEBQqAKAAAAAB0HF/6Ty74/C/Vic+dBxf+k8u+Pwv1YgTDAAEHAAAAAH1B2a95uKNfQ0xdp1WiJjbTHfi39KsZMaxzscUXY40z4uqudvnWR8+WRpPxp9fjfeOK354biVWJalVijVvF9jLFTFsnirbPDIzDFX0RrSrbZ8l4jTkvblOwAEqABQCoKACpQAAAAAAAHQcX/pPLvj8L9WJz50HF/wCk8u+Pwv1YgTDAAEHATE5E5V7NwHdKH2jkTlXs3Ad0ofaBDsExOROVezcB3Sh9o5E5V7NwHdKH2gQ7Kkw+ROVezcB3Sh9o5E5V7NwHdKH2gQ8BMPkTlXs3Ad0ofaOROU+zcB3Sh9oEPEfaku0mByJyr2bgO6UPtHInKvZuA7pQ+0J2iDeJRyRL/kTlXs3Ad0ofaOROVezcB3Sh9pGk8kP5S0/4PgmHyJyr2bgO6UPtHInKvZuA7pQ+0lG0OwTE5E5V7NwHdKH2jkTlXs3Ad0ofaEIdgmJyJyr2bgO6UPtHInKvZuA7pQ+0CHYJicicq9m4DulD7RyJyr2bgO6UPtAh2CYnInKvZuA7pQ+0cicq9m4DulD7QIdgmJyJyr2bgO6UPtHInKvZuA7pQ+0CHYJicicq9m4DulD7RyJyr2bgO6UPtAh2dBxf+k8u+Pwv1YkpOROVezcB3Sh9pcw/BDLKco1KeX4KE4SU4zhhqMZRkndSjJRummBuw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3" name="AutoShape 5" descr="Vidéo pour &quot;Spectacle la chaise bleue&quot;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5" name="AutoShape 7" descr="Vidéo pour &quot;Spectacle la chaise bleue&quot;"/>
          <p:cNvSpPr>
            <a:spLocks noChangeAspect="1" noChangeArrowheads="1"/>
          </p:cNvSpPr>
          <p:nvPr/>
        </p:nvSpPr>
        <p:spPr bwMode="auto">
          <a:xfrm>
            <a:off x="155575" y="-395288"/>
            <a:ext cx="1104900" cy="82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400" b="1" dirty="0" smtClean="0">
                <a:latin typeface="Constantia" pitchFamily="18" charset="0"/>
              </a:rPr>
              <a:t> Cycle 3:</a:t>
            </a:r>
          </a:p>
          <a:p>
            <a:r>
              <a:rPr lang="fr-FR" sz="4400" b="1" dirty="0" smtClean="0">
                <a:latin typeface="Constantia" pitchFamily="18" charset="0"/>
              </a:rPr>
              <a:t>                </a:t>
            </a:r>
            <a:r>
              <a:rPr lang="fr-FR" sz="4800" b="1" i="1" dirty="0" smtClean="0">
                <a:latin typeface="Constantia" pitchFamily="18" charset="0"/>
              </a:rPr>
              <a:t>Un seul être humain,</a:t>
            </a:r>
          </a:p>
          <a:p>
            <a:r>
              <a:rPr lang="fr-FR" sz="4800" b="1" i="1" dirty="0" smtClean="0">
                <a:latin typeface="Constantia" pitchFamily="18" charset="0"/>
              </a:rPr>
              <a:t>            des milliers de cultures    </a:t>
            </a:r>
            <a:endParaRPr lang="fr-FR" sz="4400" b="1" i="1" dirty="0" smtClean="0">
              <a:latin typeface="Constantia" pitchFamily="18" charset="0"/>
            </a:endParaRPr>
          </a:p>
          <a:p>
            <a:r>
              <a:rPr lang="fr-FR" sz="4400" b="1" i="1" dirty="0" smtClean="0">
                <a:latin typeface="Constantia" pitchFamily="18" charset="0"/>
              </a:rPr>
              <a:t>                                          </a:t>
            </a:r>
            <a:r>
              <a:rPr lang="fr-FR" sz="3600" b="1" i="1" dirty="0" err="1" smtClean="0">
                <a:latin typeface="Constantia" pitchFamily="18" charset="0"/>
              </a:rPr>
              <a:t>PlanèteMômes</a:t>
            </a:r>
            <a:r>
              <a:rPr lang="fr-FR" sz="3600" b="1" i="1" dirty="0" smtClean="0">
                <a:latin typeface="Constantia" pitchFamily="18" charset="0"/>
              </a:rPr>
              <a:t> </a:t>
            </a:r>
          </a:p>
          <a:p>
            <a:endParaRPr lang="fr-FR" sz="1400" b="1" dirty="0" smtClean="0">
              <a:latin typeface="Constantia" pitchFamily="18" charset="0"/>
            </a:endParaRPr>
          </a:p>
          <a:p>
            <a:endParaRPr lang="fr-FR" sz="1200" b="1" dirty="0" smtClean="0">
              <a:latin typeface="Constantia" pitchFamily="18" charset="0"/>
            </a:endParaRPr>
          </a:p>
          <a:p>
            <a:r>
              <a:rPr lang="fr-FR" sz="3600" b="1" dirty="0" smtClean="0">
                <a:latin typeface="Constantia" pitchFamily="18" charset="0"/>
              </a:rPr>
              <a:t>Animation interactive sur la diversité </a:t>
            </a:r>
          </a:p>
          <a:p>
            <a:r>
              <a:rPr lang="fr-FR" sz="3600" b="1" dirty="0" smtClean="0">
                <a:latin typeface="Constantia" pitchFamily="18" charset="0"/>
              </a:rPr>
              <a:t>culturelle et la communication</a:t>
            </a:r>
          </a:p>
          <a:p>
            <a:endParaRPr lang="fr-FR" sz="800" b="1" dirty="0" smtClean="0">
              <a:latin typeface="Constantia" pitchFamily="18" charset="0"/>
            </a:endParaRPr>
          </a:p>
          <a:p>
            <a:r>
              <a:rPr lang="fr-FR" sz="4400" b="1" dirty="0" smtClean="0">
                <a:latin typeface="Constantia" pitchFamily="18" charset="0"/>
              </a:rPr>
              <a:t>Avril 2024</a:t>
            </a:r>
          </a:p>
          <a:p>
            <a:endParaRPr lang="fr-FR" sz="1400" b="1" dirty="0" smtClean="0">
              <a:latin typeface="Constantia" pitchFamily="18" charset="0"/>
            </a:endParaRPr>
          </a:p>
          <a:p>
            <a:r>
              <a:rPr lang="fr-FR" sz="3600" b="1" dirty="0" smtClean="0">
                <a:latin typeface="Constantia" pitchFamily="18" charset="0"/>
              </a:rPr>
              <a:t>Durée: 50 minutes</a:t>
            </a:r>
          </a:p>
          <a:p>
            <a:endParaRPr lang="fr-FR" sz="2800" b="1" dirty="0">
              <a:latin typeface="Constantia" pitchFamily="18" charset="0"/>
            </a:endParaRPr>
          </a:p>
          <a:p>
            <a:endParaRPr lang="fr-FR" sz="3200" b="1" dirty="0" smtClean="0">
              <a:latin typeface="Constantia" pitchFamily="18" charset="0"/>
            </a:endParaRPr>
          </a:p>
          <a:p>
            <a:r>
              <a:rPr lang="fr-FR" sz="3200" b="1" dirty="0" smtClean="0">
                <a:latin typeface="Constantia" pitchFamily="18" charset="0"/>
              </a:rPr>
              <a:t> </a:t>
            </a:r>
            <a:endParaRPr lang="fr-FR" sz="3200" b="1" dirty="0">
              <a:latin typeface="Constantia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04864"/>
            <a:ext cx="2076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8288" y="3933057"/>
            <a:ext cx="214571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66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789040"/>
            <a:ext cx="3707904" cy="46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05064"/>
            <a:ext cx="4499992" cy="263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Notre ami MAP ne veut pas voyager et préfère rester chez lui, devant ordinateur et télévision.</a:t>
            </a:r>
          </a:p>
          <a:p>
            <a:r>
              <a:rPr lang="fr-FR" sz="3200" b="1" dirty="0" smtClean="0"/>
              <a:t>Comment le convaincre que rencontrer d’autres cultures est source de richesses?</a:t>
            </a:r>
          </a:p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891257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/>
          <a:lstStyle/>
          <a:p>
            <a:r>
              <a:rPr lang="fr-FR" dirty="0" smtClean="0"/>
              <a:t> Organisation des spectacles: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7"/>
            <a:ext cx="8784976" cy="4911824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5400" dirty="0" smtClean="0"/>
              <a:t>L’installation: </a:t>
            </a:r>
            <a:r>
              <a:rPr lang="fr-FR" sz="4400" dirty="0" smtClean="0"/>
              <a:t>4 personnes au minimum, proposées lors de votre inscription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5400" dirty="0" smtClean="0"/>
              <a:t>Le choix de la salle: </a:t>
            </a:r>
            <a:r>
              <a:rPr lang="fr-FR" sz="4800" dirty="0" smtClean="0"/>
              <a:t>déplacer le moins d’enfants possible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4800" dirty="0" smtClean="0"/>
              <a:t>Inscrire les contraintes horaires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fr-FR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r-FR" sz="6000" b="1" dirty="0" smtClean="0"/>
              <a:t>Les inscriptions: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80528" y="908720"/>
            <a:ext cx="9793088" cy="541588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3600" dirty="0" smtClean="0"/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Impérativement aujourd’hui  </a:t>
            </a:r>
            <a:r>
              <a:rPr lang="fr-FR" sz="3600" b="1" dirty="0"/>
              <a:t>pour les réservations  </a:t>
            </a:r>
            <a:r>
              <a:rPr lang="fr-FR" sz="3600" b="1" dirty="0" smtClean="0"/>
              <a:t>du spectacle du </a:t>
            </a:r>
            <a:r>
              <a:rPr lang="fr-FR" sz="3600" b="1" dirty="0"/>
              <a:t>premier </a:t>
            </a:r>
            <a:endParaRPr lang="fr-FR" sz="3600" b="1" dirty="0" smtClean="0"/>
          </a:p>
          <a:p>
            <a:pPr>
              <a:buNone/>
            </a:pPr>
            <a:r>
              <a:rPr lang="fr-FR" sz="3600" b="1" dirty="0" smtClean="0"/>
              <a:t>  trimestre et les projets culturels, rapidement pour les autres</a:t>
            </a:r>
          </a:p>
          <a:p>
            <a:pPr>
              <a:buFont typeface="Wingdings" pitchFamily="2" charset="2"/>
              <a:buChar char="Ø"/>
            </a:pPr>
            <a:r>
              <a:rPr lang="fr-FR" sz="3600" b="1" dirty="0" smtClean="0"/>
              <a:t>Rencontres sportives: inscriptions avant </a:t>
            </a:r>
            <a:r>
              <a:rPr lang="fr-FR" sz="3600" b="1" dirty="0" smtClean="0">
                <a:solidFill>
                  <a:srgbClr val="FF0000"/>
                </a:solidFill>
              </a:rPr>
              <a:t>fin janvier dernier délai </a:t>
            </a:r>
            <a:r>
              <a:rPr lang="fr-FR" sz="3600" b="1" dirty="0" smtClean="0"/>
              <a:t>(organisation </a:t>
            </a:r>
          </a:p>
          <a:p>
            <a:pPr>
              <a:buNone/>
            </a:pPr>
            <a:r>
              <a:rPr lang="fr-FR" sz="3600" b="1" dirty="0" smtClean="0"/>
              <a:t>   des autocars)</a:t>
            </a:r>
          </a:p>
          <a:p>
            <a:pPr>
              <a:buFont typeface="Wingdings" pitchFamily="2" charset="2"/>
              <a:buChar char="Ø"/>
            </a:pPr>
            <a:r>
              <a:rPr lang="fr-FR" sz="3600" b="1" dirty="0" smtClean="0"/>
              <a:t>Un avis de sortie par école et par spectacle (</a:t>
            </a:r>
            <a:r>
              <a:rPr lang="fr-FR" sz="3600" b="1" dirty="0" smtClean="0">
                <a:solidFill>
                  <a:srgbClr val="FF0000"/>
                </a:solidFill>
              </a:rPr>
              <a:t>ne rien inscrire d’autre </a:t>
            </a:r>
            <a:r>
              <a:rPr lang="fr-FR" sz="3600" b="1" dirty="0" err="1" smtClean="0">
                <a:solidFill>
                  <a:srgbClr val="FF0000"/>
                </a:solidFill>
              </a:rPr>
              <a:t>dessus,</a:t>
            </a:r>
            <a:r>
              <a:rPr lang="fr-FR" sz="3600" b="1" dirty="0" err="1" smtClean="0"/>
              <a:t>document</a:t>
            </a:r>
            <a:r>
              <a:rPr lang="fr-FR" sz="3600" b="1" dirty="0" smtClean="0"/>
              <a:t> administratif transmis à l’Inspection)</a:t>
            </a:r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5631904"/>
          </a:xfrm>
        </p:spPr>
        <p:txBody>
          <a:bodyPr/>
          <a:lstStyle/>
          <a:p>
            <a:r>
              <a:rPr lang="fr-FR" sz="4800" dirty="0" smtClean="0"/>
              <a:t>Inscriptions par école et pause de 10 minutes. </a:t>
            </a:r>
          </a:p>
          <a:p>
            <a:r>
              <a:rPr lang="fr-FR" sz="4800" dirty="0" smtClean="0"/>
              <a:t>A noter dès à présent la nouvelle adresse mail </a:t>
            </a:r>
            <a:r>
              <a:rPr lang="fr-FR" sz="4800" dirty="0" err="1" smtClean="0"/>
              <a:t>Montval</a:t>
            </a:r>
            <a:r>
              <a:rPr lang="fr-FR" sz="4800" dirty="0" smtClean="0"/>
              <a:t>:</a:t>
            </a:r>
          </a:p>
          <a:p>
            <a:r>
              <a:rPr lang="fr-FR" sz="6000" b="1" dirty="0" smtClean="0">
                <a:solidFill>
                  <a:srgbClr val="FF0000"/>
                </a:solidFill>
              </a:rPr>
              <a:t>contact@montval.fr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Une heure/ une œuvre</a:t>
            </a:r>
          </a:p>
          <a:p>
            <a:pPr algn="ctr"/>
            <a:r>
              <a:rPr lang="fr-FR" sz="6000" b="1" dirty="0" smtClean="0"/>
              <a:t>Tous cycles</a:t>
            </a:r>
          </a:p>
          <a:p>
            <a:endParaRPr lang="fr-FR" sz="1400" b="1" dirty="0" smtClean="0"/>
          </a:p>
          <a:p>
            <a:pPr algn="ctr"/>
            <a:r>
              <a:rPr lang="fr-FR" sz="4400" b="1" dirty="0" smtClean="0"/>
              <a:t>Toute l’année</a:t>
            </a:r>
          </a:p>
          <a:p>
            <a:pPr algn="ctr"/>
            <a:endParaRPr lang="fr-FR" sz="1200" b="1" dirty="0" smtClean="0"/>
          </a:p>
          <a:p>
            <a:pPr>
              <a:buFont typeface="Wingdings" pitchFamily="2" charset="2"/>
              <a:buChar char="Ø"/>
            </a:pPr>
            <a:r>
              <a:rPr lang="fr-FR" sz="4400" b="1" dirty="0" smtClean="0"/>
              <a:t>L’enseignant choisit une œuvre vidéo  </a:t>
            </a:r>
            <a:r>
              <a:rPr lang="fr-FR" sz="4000" b="1" dirty="0" smtClean="0"/>
              <a:t>(extraits des œuvres du FRAC sur le site </a:t>
            </a:r>
            <a:r>
              <a:rPr lang="fr-FR" sz="4000" b="1" i="1" dirty="0" smtClean="0"/>
              <a:t>Montval.fr</a:t>
            </a:r>
            <a:r>
              <a:rPr lang="fr-FR" sz="4000" b="1" dirty="0" smtClean="0"/>
              <a:t>…)</a:t>
            </a:r>
          </a:p>
          <a:p>
            <a:pPr>
              <a:buFont typeface="Wingdings" pitchFamily="2" charset="2"/>
              <a:buChar char="Ø"/>
            </a:pPr>
            <a:endParaRPr lang="fr-FR" sz="1000" b="1" dirty="0" smtClean="0"/>
          </a:p>
          <a:p>
            <a:pPr>
              <a:buFont typeface="Wingdings" pitchFamily="2" charset="2"/>
              <a:buChar char="Ø"/>
            </a:pPr>
            <a:r>
              <a:rPr lang="fr-FR" sz="4000" b="1" dirty="0" smtClean="0"/>
              <a:t> Sébastien BOURSE (FRAC) intervient en classe autour de cette œuvre (technique et contenu)</a:t>
            </a:r>
          </a:p>
          <a:p>
            <a:pPr algn="ctr"/>
            <a:endParaRPr lang="fr-FR" sz="6000" b="1" dirty="0" smtClean="0"/>
          </a:p>
          <a:p>
            <a:pPr algn="ctr"/>
            <a:endParaRPr lang="fr-FR" sz="40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fr-FR" sz="6000" dirty="0" smtClean="0"/>
              <a:t>Les valises </a:t>
            </a:r>
            <a:r>
              <a:rPr lang="fr-FR" sz="6000" dirty="0" err="1" smtClean="0"/>
              <a:t>Montval</a:t>
            </a:r>
            <a:endParaRPr lang="fr-FR" sz="60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sz="4000" dirty="0" smtClean="0"/>
              <a:t>Percussions  (Beaumont sur Vesle)</a:t>
            </a:r>
          </a:p>
          <a:p>
            <a:pPr>
              <a:buFont typeface="Wingdings" pitchFamily="2" charset="2"/>
              <a:buChar char="v"/>
            </a:pPr>
            <a:r>
              <a:rPr lang="fr-FR" sz="4000" dirty="0" smtClean="0"/>
              <a:t>Littérature    (Les Petites Loges)</a:t>
            </a:r>
          </a:p>
          <a:p>
            <a:pPr>
              <a:buFont typeface="Wingdings" pitchFamily="2" charset="2"/>
              <a:buChar char="v"/>
            </a:pPr>
            <a:r>
              <a:rPr lang="fr-FR" sz="4000" dirty="0" smtClean="0"/>
              <a:t>Matériel sportif  (</a:t>
            </a:r>
            <a:r>
              <a:rPr lang="fr-FR" sz="4000" dirty="0" err="1" smtClean="0"/>
              <a:t>Ludes</a:t>
            </a:r>
            <a:r>
              <a:rPr lang="fr-FR" sz="4000" dirty="0" smtClean="0"/>
              <a:t>)</a:t>
            </a:r>
          </a:p>
          <a:p>
            <a:pPr>
              <a:buFont typeface="Wingdings 2" pitchFamily="18" charset="2"/>
              <a:buNone/>
            </a:pPr>
            <a:endParaRPr lang="fr-FR" sz="2800" dirty="0" smtClean="0"/>
          </a:p>
          <a:p>
            <a:pPr>
              <a:buFont typeface="Wingdings 2" pitchFamily="18" charset="2"/>
              <a:buNone/>
            </a:pPr>
            <a:r>
              <a:rPr lang="fr-FR" sz="2800" dirty="0" smtClean="0"/>
              <a:t>Contenu listé sur </a:t>
            </a:r>
          </a:p>
          <a:p>
            <a:pPr algn="ctr">
              <a:buFont typeface="Wingdings 2" pitchFamily="18" charset="2"/>
              <a:buNone/>
            </a:pPr>
            <a:r>
              <a:rPr lang="fr-FR" sz="2800" dirty="0" smtClean="0"/>
              <a:t>le site </a:t>
            </a:r>
            <a:r>
              <a:rPr lang="fr-FR" sz="4000" dirty="0" smtClean="0"/>
              <a:t>Montval.fr</a:t>
            </a:r>
          </a:p>
          <a:p>
            <a:pPr algn="ctr">
              <a:buFont typeface="Wingdings 2" pitchFamily="18" charset="2"/>
              <a:buNone/>
            </a:pPr>
            <a:endParaRPr lang="fr-FR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pPr algn="ctr"/>
            <a:r>
              <a:rPr lang="fr-FR" sz="6000" dirty="0" smtClean="0"/>
              <a:t>AG </a:t>
            </a:r>
            <a:r>
              <a:rPr lang="fr-FR" sz="6000" dirty="0" err="1" smtClean="0"/>
              <a:t>Montval</a:t>
            </a:r>
            <a:endParaRPr lang="fr-FR" sz="6000" dirty="0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0" y="1935163"/>
            <a:ext cx="9468544" cy="4389437"/>
          </a:xfrm>
        </p:spPr>
        <p:txBody>
          <a:bodyPr/>
          <a:lstStyle/>
          <a:p>
            <a:r>
              <a:rPr lang="fr-FR" sz="4800" dirty="0" smtClean="0"/>
              <a:t>Mardi  19  Mars 2024 à 18h30</a:t>
            </a:r>
          </a:p>
          <a:p>
            <a:pPr marL="0" indent="0">
              <a:buNone/>
            </a:pPr>
            <a:r>
              <a:rPr lang="fr-FR" sz="4800" dirty="0" smtClean="0"/>
              <a:t>            </a:t>
            </a:r>
          </a:p>
          <a:p>
            <a:pPr marL="0" indent="0">
              <a:buNone/>
            </a:pPr>
            <a:r>
              <a:rPr lang="fr-FR" sz="4800" dirty="0"/>
              <a:t> </a:t>
            </a:r>
            <a:r>
              <a:rPr lang="fr-FR" sz="4800" dirty="0" smtClean="0"/>
              <a:t>             à Beaumont sur Vesle</a:t>
            </a:r>
          </a:p>
          <a:p>
            <a:pPr marL="0" indent="0">
              <a:buNone/>
            </a:pPr>
            <a:r>
              <a:rPr lang="fr-FR" sz="4800" dirty="0"/>
              <a:t> </a:t>
            </a:r>
            <a:r>
              <a:rPr lang="fr-FR" sz="4800" dirty="0" smtClean="0"/>
              <a:t>             </a:t>
            </a:r>
            <a:endParaRPr lang="fr-FR" sz="4400" dirty="0" smtClean="0"/>
          </a:p>
          <a:p>
            <a:pPr marL="0" indent="0">
              <a:buNone/>
            </a:pPr>
            <a:r>
              <a:rPr lang="fr-FR" sz="4400" dirty="0" smtClean="0"/>
              <a:t>Suivi d’un repas Auberge Espagnole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8000" b="1" dirty="0" smtClean="0"/>
              <a:t>A tous…</a:t>
            </a:r>
          </a:p>
        </p:txBody>
      </p:sp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086125"/>
          </a:xfrm>
        </p:spPr>
        <p:txBody>
          <a:bodyPr/>
          <a:lstStyle/>
          <a:p>
            <a:r>
              <a:rPr lang="fr-FR" sz="4400" dirty="0" smtClean="0"/>
              <a:t>Un grand merci pour votre présence et votre investissement à venir dans l’association…</a:t>
            </a:r>
          </a:p>
          <a:p>
            <a:r>
              <a:rPr lang="fr-FR" sz="4400" smtClean="0"/>
              <a:t>Excellente rentrée</a:t>
            </a:r>
            <a:endParaRPr lang="fr-FR" sz="4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79712" y="260648"/>
            <a:ext cx="5452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Expositions au FECIT</a:t>
            </a:r>
          </a:p>
          <a:p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98072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    Centre d’art contemporain à Val de Vesle</a:t>
            </a:r>
          </a:p>
          <a:p>
            <a:endParaRPr lang="fr-FR" sz="800" b="1" dirty="0" smtClean="0"/>
          </a:p>
          <a:p>
            <a:r>
              <a:rPr lang="fr-FR" sz="3200" b="1" dirty="0" smtClean="0"/>
              <a:t>Pourquoi y aller?</a:t>
            </a:r>
          </a:p>
          <a:p>
            <a:endParaRPr lang="fr-FR" sz="800" b="1" dirty="0" smtClean="0"/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Sophie </a:t>
            </a:r>
            <a:r>
              <a:rPr lang="fr-FR" sz="3200" dirty="0" err="1" smtClean="0"/>
              <a:t>Hasslauer</a:t>
            </a:r>
            <a:r>
              <a:rPr lang="fr-FR" sz="3200" dirty="0" smtClean="0"/>
              <a:t> et </a:t>
            </a:r>
            <a:r>
              <a:rPr lang="fr-FR" sz="3200" dirty="0" err="1" smtClean="0"/>
              <a:t>Millie</a:t>
            </a:r>
            <a:r>
              <a:rPr lang="fr-FR" sz="3200" dirty="0" smtClean="0"/>
              <a:t> </a:t>
            </a:r>
            <a:r>
              <a:rPr lang="fr-FR" sz="3200" dirty="0" err="1" smtClean="0"/>
              <a:t>Erdogan</a:t>
            </a:r>
            <a:r>
              <a:rPr lang="fr-FR" sz="3200" dirty="0" smtClean="0"/>
              <a:t> proposent   </a:t>
            </a:r>
          </a:p>
          <a:p>
            <a:r>
              <a:rPr lang="fr-FR" sz="3200" dirty="0" smtClean="0"/>
              <a:t>   des thèmes artistiques originaux qu’elles     </a:t>
            </a:r>
          </a:p>
          <a:p>
            <a:r>
              <a:rPr lang="fr-FR" sz="3200" dirty="0" smtClean="0"/>
              <a:t>   maitrisent et adaptent leur discours à l’</a:t>
            </a:r>
            <a:r>
              <a:rPr lang="fr-FR" sz="3200" dirty="0" err="1" smtClean="0"/>
              <a:t>age</a:t>
            </a:r>
            <a:r>
              <a:rPr lang="fr-FR" sz="3200" dirty="0" smtClean="0"/>
              <a:t> des </a:t>
            </a:r>
          </a:p>
          <a:p>
            <a:r>
              <a:rPr lang="fr-FR" sz="3200" dirty="0" smtClean="0"/>
              <a:t>   enfants</a:t>
            </a:r>
          </a:p>
          <a:p>
            <a:endParaRPr lang="fr-FR" sz="800" dirty="0" smtClean="0"/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Elles accueillent deux classes à la fois</a:t>
            </a:r>
          </a:p>
          <a:p>
            <a:endParaRPr lang="fr-FR" sz="800" dirty="0" smtClean="0"/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Elles les accompagnent durant l’expo et sur une   </a:t>
            </a:r>
          </a:p>
          <a:p>
            <a:r>
              <a:rPr lang="fr-FR" sz="3200" dirty="0" smtClean="0"/>
              <a:t>   autre animation (deux heures, deux ateliers)</a:t>
            </a:r>
          </a:p>
          <a:p>
            <a:endParaRPr lang="fr-FR" sz="32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B04A-A8E5-4C11-9332-292AB5372C1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44016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717232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202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1866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1850" y="1628800"/>
            <a:ext cx="1962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8550" y="3789040"/>
            <a:ext cx="2128262" cy="293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835697" y="2924944"/>
            <a:ext cx="58663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600" b="1" dirty="0" smtClean="0"/>
              <a:t>Décembre 2023</a:t>
            </a:r>
            <a:endParaRPr lang="fr-FR" sz="56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723900" algn="l"/>
              </a:tabLst>
              <a:defRPr/>
            </a:pPr>
            <a:fld id="{53A5059A-67D1-4AF5-B82F-99F60B5A11C8}" type="slidenum">
              <a:rPr lang="fr-FR" altLang="fr-FR"/>
              <a:pPr>
                <a:tabLst>
                  <a:tab pos="723900" algn="l"/>
                </a:tabLst>
                <a:defRPr/>
              </a:pPr>
              <a:t>7</a:t>
            </a:fld>
            <a:endParaRPr lang="fr-FR" altLang="fr-FR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04800" y="0"/>
            <a:ext cx="8685213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3600" b="1">
              <a:solidFill>
                <a:srgbClr val="3333CC"/>
              </a:solidFill>
              <a:latin typeface="Franklin Gothic Medium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6920" y="1412776"/>
            <a:ext cx="9150920" cy="512772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algn="ctr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600" b="1" dirty="0">
                <a:solidFill>
                  <a:srgbClr val="000000"/>
                </a:solidFill>
                <a:latin typeface="Comic Sans MS" pitchFamily="64" charset="0"/>
                <a:ea typeface="Microsoft YaHei" pitchFamily="32" charset="-122"/>
              </a:rPr>
              <a:t>  </a:t>
            </a:r>
            <a:r>
              <a:rPr lang="fr-FR" sz="4000" b="1" dirty="0">
                <a:solidFill>
                  <a:srgbClr val="000000"/>
                </a:solidFill>
                <a:latin typeface="Comic Sans MS" pitchFamily="64" charset="0"/>
                <a:ea typeface="Microsoft YaHei" pitchFamily="32" charset="-122"/>
              </a:rPr>
              <a:t>En Partenariat avec le Pôle territorial </a:t>
            </a:r>
            <a:r>
              <a:rPr lang="fr-FR" sz="4000" b="1" dirty="0" smtClean="0">
                <a:solidFill>
                  <a:srgbClr val="000000"/>
                </a:solidFill>
                <a:latin typeface="Comic Sans MS" pitchFamily="64" charset="0"/>
                <a:ea typeface="Microsoft YaHei" pitchFamily="32" charset="-122"/>
              </a:rPr>
              <a:t>de </a:t>
            </a:r>
            <a:r>
              <a:rPr lang="fr-FR" sz="4000" b="1" dirty="0" err="1" smtClean="0">
                <a:solidFill>
                  <a:srgbClr val="000000"/>
                </a:solidFill>
                <a:latin typeface="Comic Sans MS" pitchFamily="64" charset="0"/>
                <a:ea typeface="Microsoft YaHei" pitchFamily="32" charset="-122"/>
              </a:rPr>
              <a:t>Rilly</a:t>
            </a:r>
            <a:r>
              <a:rPr lang="fr-FR" sz="4000" b="1" dirty="0" smtClean="0">
                <a:solidFill>
                  <a:srgbClr val="000000"/>
                </a:solidFill>
                <a:latin typeface="Comic Sans MS" pitchFamily="64" charset="0"/>
                <a:ea typeface="Microsoft YaHei" pitchFamily="32" charset="-122"/>
              </a:rPr>
              <a:t> la Montagne</a:t>
            </a: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solidFill>
                  <a:srgbClr val="000000"/>
                </a:solidFill>
                <a:latin typeface="Comic Sans MS" pitchFamily="64" charset="0"/>
                <a:ea typeface="Microsoft YaHei" pitchFamily="32" charset="-122"/>
              </a:rPr>
              <a:t>   et avec le soutien financier </a:t>
            </a: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solidFill>
                  <a:srgbClr val="000000"/>
                </a:solidFill>
                <a:latin typeface="Comic Sans MS" pitchFamily="64" charset="0"/>
                <a:ea typeface="Microsoft YaHei" pitchFamily="32" charset="-122"/>
              </a:rPr>
              <a:t>de la Communauté Urbaine</a:t>
            </a: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solidFill>
                  <a:srgbClr val="000000"/>
                </a:solidFill>
                <a:latin typeface="Comic Sans MS" pitchFamily="64" charset="0"/>
                <a:ea typeface="Microsoft YaHei" pitchFamily="32" charset="-122"/>
              </a:rPr>
              <a:t>  du Grand Reims</a:t>
            </a: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 dirty="0" smtClean="0">
              <a:solidFill>
                <a:srgbClr val="000000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4" charset="0"/>
                <a:ea typeface="Microsoft YaHei" pitchFamily="32" charset="-122"/>
              </a:rPr>
              <a:t>Le pain</a:t>
            </a: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4" charset="0"/>
                <a:ea typeface="Microsoft YaHei" pitchFamily="32" charset="-122"/>
              </a:rPr>
              <a:t>                            </a:t>
            </a:r>
            <a:r>
              <a:rPr lang="fr-FR" sz="3600" b="1" dirty="0" smtClean="0">
                <a:solidFill>
                  <a:srgbClr val="000000"/>
                </a:solidFill>
                <a:latin typeface="Comic Sans MS" pitchFamily="64" charset="0"/>
                <a:ea typeface="Microsoft YaHei" pitchFamily="32" charset="-122"/>
              </a:rPr>
              <a:t>Tous cycles</a:t>
            </a: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400" b="1" dirty="0" smtClean="0">
              <a:solidFill>
                <a:srgbClr val="000000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600" b="1" dirty="0" smtClean="0">
                <a:solidFill>
                  <a:srgbClr val="000000"/>
                </a:solidFill>
                <a:latin typeface="Comic Sans MS" pitchFamily="64" charset="0"/>
                <a:ea typeface="Microsoft YaHei" pitchFamily="32" charset="-122"/>
              </a:rPr>
              <a:t>             </a:t>
            </a:r>
            <a:endParaRPr lang="fr-FR" sz="3600" dirty="0">
              <a:solidFill>
                <a:srgbClr val="4E3B30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3600" dirty="0">
              <a:solidFill>
                <a:srgbClr val="4E3B30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3600" dirty="0">
              <a:solidFill>
                <a:srgbClr val="4E3B30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3600" dirty="0">
              <a:solidFill>
                <a:srgbClr val="4E3B30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000" dirty="0">
              <a:solidFill>
                <a:srgbClr val="4E3B30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800" b="1" dirty="0">
              <a:solidFill>
                <a:srgbClr val="4E3B30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800" b="1" dirty="0">
              <a:solidFill>
                <a:srgbClr val="4E3B30"/>
              </a:solidFill>
              <a:latin typeface="Comic Sans MS" pitchFamily="64" charset="0"/>
              <a:ea typeface="Microsoft YaHei" pitchFamily="32" charset="-122"/>
            </a:endParaRP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0" y="3861048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36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3600" b="1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 sz="3600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0"/>
            <a:ext cx="8677275" cy="119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1313" algn="ctr">
              <a:lnSpc>
                <a:spcPct val="90000"/>
              </a:lnSpc>
              <a:spcBef>
                <a:spcPts val="800"/>
              </a:spcBef>
              <a:buSzPct val="100000"/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70C0"/>
                </a:solidFill>
                <a:latin typeface="Comic Sans MS" pitchFamily="66" charset="0"/>
              </a:rPr>
              <a:t>Projet culturel </a:t>
            </a:r>
            <a:endParaRPr lang="fr-FR" altLang="fr-FR" sz="3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1313" algn="ctr">
              <a:lnSpc>
                <a:spcPct val="90000"/>
              </a:lnSpc>
              <a:spcBef>
                <a:spcPts val="800"/>
              </a:spcBef>
              <a:buSzPct val="100000"/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 smtClean="0">
                <a:solidFill>
                  <a:srgbClr val="0070C0"/>
                </a:solidFill>
                <a:latin typeface="Comic Sans MS" pitchFamily="66" charset="0"/>
              </a:rPr>
              <a:t>et </a:t>
            </a:r>
            <a:r>
              <a:rPr lang="fr-FR" altLang="fr-FR" sz="3600" b="1" dirty="0">
                <a:solidFill>
                  <a:srgbClr val="0070C0"/>
                </a:solidFill>
                <a:latin typeface="Comic Sans MS" pitchFamily="66" charset="0"/>
              </a:rPr>
              <a:t>artistique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4744" y="0"/>
            <a:ext cx="3888432" cy="128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3250" y="0"/>
            <a:ext cx="1780750" cy="14274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120054"/>
            <a:ext cx="939653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Axes de travail: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Le pain :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sa constitution, sa fabrication,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sa commercialisation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Les différents pains: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gout, visuel,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texture,</a:t>
            </a:r>
            <a:r>
              <a:rPr lang="fr-FR" sz="3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structure, composition,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présentation, packaging…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Le pain :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consommation locale,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artisanat</a:t>
            </a:r>
            <a:r>
              <a:rPr kumimoji="0" lang="fr-FR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local (boulangerie,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moulin, minoterie, musée du pain)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La réduction des déchets :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le recyclage du pain, le recyclage de son emballage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L’équilibre alimentaire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DF3A-E19E-48D3-8896-7FB407BA7D9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684568" cy="759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400" b="1" dirty="0" smtClean="0">
                <a:solidFill>
                  <a:schemeClr val="accent1"/>
                </a:solidFill>
                <a:latin typeface="Comic Sans MS" pitchFamily="64" charset="0"/>
                <a:ea typeface="Microsoft YaHei" pitchFamily="32" charset="-122"/>
              </a:rPr>
              <a:t>   Cycles 2 et 3  1ère Partie  </a:t>
            </a:r>
          </a:p>
          <a:p>
            <a:pPr marL="1587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 dirty="0">
              <a:solidFill>
                <a:schemeClr val="accent1"/>
              </a:solidFill>
              <a:latin typeface="Comic Sans MS" pitchFamily="64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dirty="0" smtClean="0">
                <a:latin typeface="Comic Sans MS" pitchFamily="64" charset="0"/>
                <a:ea typeface="Microsoft YaHei" pitchFamily="32" charset="-122"/>
              </a:rPr>
              <a:t>   </a:t>
            </a:r>
            <a:r>
              <a:rPr lang="fr-FR" sz="40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Intervention de </a:t>
            </a:r>
            <a:r>
              <a:rPr lang="fr-FR" sz="4000" b="1" dirty="0" err="1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Wily</a:t>
            </a:r>
            <a:r>
              <a:rPr lang="fr-FR" sz="4000" b="1" dirty="0" smtClean="0">
                <a:solidFill>
                  <a:srgbClr val="0070C0"/>
                </a:solidFill>
                <a:latin typeface="Comic Sans MS" pitchFamily="64" charset="0"/>
                <a:ea typeface="Microsoft YaHei" pitchFamily="32" charset="-122"/>
              </a:rPr>
              <a:t> DUBOS: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Qu’est ce que le pain?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Comment a-t-il évolué 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  au fil du temps?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Le processus de fabrication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4" charset="0"/>
                <a:ea typeface="Microsoft YaHei" pitchFamily="32" charset="-122"/>
              </a:rPr>
              <a:t>Sa vente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6" charset="0"/>
                <a:ea typeface="Microsoft YaHei" pitchFamily="32" charset="-122"/>
              </a:rPr>
              <a:t>  Dégustation de pains réalisés 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dirty="0" smtClean="0">
                <a:latin typeface="Comic Sans MS" pitchFamily="66" charset="0"/>
                <a:ea typeface="Microsoft YaHei" pitchFamily="32" charset="-122"/>
              </a:rPr>
              <a:t>  par la boulangerie locale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b="1" i="1" dirty="0" smtClean="0">
                <a:latin typeface="Comic Sans MS" pitchFamily="66" charset="0"/>
                <a:ea typeface="Microsoft YaHei" pitchFamily="32" charset="-122"/>
              </a:rPr>
              <a:t>(fournis par les enseignant-e-s)</a:t>
            </a:r>
            <a:endParaRPr lang="fr-FR" sz="4400" b="1" i="1" dirty="0" smtClean="0">
              <a:latin typeface="Comic Sans MS" pitchFamily="66" charset="0"/>
              <a:ea typeface="Microsoft YaHei" pitchFamily="32" charset="-122"/>
            </a:endParaRP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SzPct val="100000"/>
              <a:buFont typeface="Wingdings" pitchFamily="2" charset="2"/>
              <a:buChar char="Ø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4400" b="1" dirty="0" smtClean="0">
              <a:latin typeface="Comic Sans MS" pitchFamily="66" charset="0"/>
              <a:ea typeface="Microsoft YaHei" pitchFamily="3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16832"/>
            <a:ext cx="2076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04109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7269</TotalTime>
  <Words>1352</Words>
  <Application>Microsoft Office PowerPoint</Application>
  <PresentationFormat>Affichage à l'écran (4:3)</PresentationFormat>
  <Paragraphs>381</Paragraphs>
  <Slides>42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Débit</vt:lpstr>
      <vt:lpstr>REUNION DE RENTREE MONTVAL</vt:lpstr>
      <vt:lpstr>L’ordre du jour:</vt:lpstr>
      <vt:lpstr> Programmation  culturelle </vt:lpstr>
      <vt:lpstr>Diapositive 4</vt:lpstr>
      <vt:lpstr>Diapositive 5</vt:lpstr>
      <vt:lpstr>     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                  Expo: Un enjeu planétaire,                      l’alimentation durable- 4 panneaux</vt:lpstr>
      <vt:lpstr> Expo:   Trop de déchets dans nos             poubelles- 10 panneaux</vt:lpstr>
      <vt:lpstr>Diapositive 18</vt:lpstr>
      <vt:lpstr>Diapositive 19</vt:lpstr>
      <vt:lpstr>Contenu du livret pédagogique            accompagnant la malle</vt:lpstr>
      <vt:lpstr>Autres expositions ACCUSTICA Sommeil de rêve- 10 panneaux</vt:lpstr>
      <vt:lpstr>Expo:   Face aux écrans- 11 panneaux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 Organisation des spectacles:</vt:lpstr>
      <vt:lpstr>Les inscriptions:</vt:lpstr>
      <vt:lpstr>Diapositive 39</vt:lpstr>
      <vt:lpstr>Les valises Montval</vt:lpstr>
      <vt:lpstr>AG Montval</vt:lpstr>
      <vt:lpstr>A tous…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RENTREE MONTVAL</dc:title>
  <dc:creator>SWEET</dc:creator>
  <cp:lastModifiedBy>Utilisateur Windows</cp:lastModifiedBy>
  <cp:revision>396</cp:revision>
  <dcterms:created xsi:type="dcterms:W3CDTF">2011-08-31T12:42:56Z</dcterms:created>
  <dcterms:modified xsi:type="dcterms:W3CDTF">2023-09-05T13:14:17Z</dcterms:modified>
</cp:coreProperties>
</file>